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1059" r:id="rId2"/>
    <p:sldId id="1060" r:id="rId3"/>
    <p:sldId id="1557" r:id="rId4"/>
    <p:sldId id="602" r:id="rId5"/>
    <p:sldId id="1571" r:id="rId6"/>
    <p:sldId id="603" r:id="rId7"/>
    <p:sldId id="1572" r:id="rId8"/>
    <p:sldId id="1559" r:id="rId9"/>
    <p:sldId id="1558" r:id="rId10"/>
    <p:sldId id="628" r:id="rId11"/>
    <p:sldId id="629" r:id="rId12"/>
    <p:sldId id="1561" r:id="rId13"/>
    <p:sldId id="1562" r:id="rId14"/>
    <p:sldId id="1563" r:id="rId15"/>
    <p:sldId id="1658" r:id="rId16"/>
    <p:sldId id="1565" r:id="rId17"/>
    <p:sldId id="1566" r:id="rId18"/>
    <p:sldId id="15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6F656-35AA-4795-8F0E-432AC50D8BED}" type="datetimeFigureOut">
              <a:rPr lang="en-GB" smtClean="0"/>
              <a:t>07/09/2021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79A438-B021-4A2A-924A-9A4E06A449E0}" type="slidenum">
              <a:rPr lang="en-GB" smtClean="0"/>
              <a:t>‹#›</a:t>
            </a:fld>
            <a:endParaRPr lang="en-GB"/>
          </a:p>
        </p:txBody>
      </p:sp>
    </p:spTree>
    <p:extLst>
      <p:ext uri="{BB962C8B-B14F-4D97-AF65-F5344CB8AC3E}">
        <p14:creationId xmlns:p14="http://schemas.microsoft.com/office/powerpoint/2010/main" val="3821665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0854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75F5F-CAEE-47D4-870D-2E8EB924F9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8AF7F29-2F2F-4859-B852-C442369AE6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8AB9508-DC87-4720-BD76-B8982983CDDB}"/>
              </a:ext>
            </a:extLst>
          </p:cNvPr>
          <p:cNvSpPr>
            <a:spLocks noGrp="1"/>
          </p:cNvSpPr>
          <p:nvPr>
            <p:ph type="dt" sz="half" idx="10"/>
          </p:nvPr>
        </p:nvSpPr>
        <p:spPr/>
        <p:txBody>
          <a:bodyPr/>
          <a:lstStyle/>
          <a:p>
            <a:fld id="{BFBBAEDD-5816-4A82-9BE3-A20E835A6584}" type="datetimeFigureOut">
              <a:rPr lang="en-GB" smtClean="0"/>
              <a:t>07/09/2021</a:t>
            </a:fld>
            <a:endParaRPr lang="en-GB"/>
          </a:p>
        </p:txBody>
      </p:sp>
      <p:sp>
        <p:nvSpPr>
          <p:cNvPr id="5" name="Footer Placeholder 4">
            <a:extLst>
              <a:ext uri="{FF2B5EF4-FFF2-40B4-BE49-F238E27FC236}">
                <a16:creationId xmlns:a16="http://schemas.microsoft.com/office/drawing/2014/main" id="{4D492BB8-9380-4498-96F1-3D72C808CB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1F2FA3-91D0-468D-B81F-B4D51F071299}"/>
              </a:ext>
            </a:extLst>
          </p:cNvPr>
          <p:cNvSpPr>
            <a:spLocks noGrp="1"/>
          </p:cNvSpPr>
          <p:nvPr>
            <p:ph type="sldNum" sz="quarter" idx="12"/>
          </p:nvPr>
        </p:nvSpPr>
        <p:spPr/>
        <p:txBody>
          <a:bodyPr/>
          <a:lstStyle/>
          <a:p>
            <a:fld id="{42AAB5F9-9413-462C-A5D8-D33E548156E2}" type="slidenum">
              <a:rPr lang="en-GB" smtClean="0"/>
              <a:t>‹#›</a:t>
            </a:fld>
            <a:endParaRPr lang="en-GB"/>
          </a:p>
        </p:txBody>
      </p:sp>
    </p:spTree>
    <p:extLst>
      <p:ext uri="{BB962C8B-B14F-4D97-AF65-F5344CB8AC3E}">
        <p14:creationId xmlns:p14="http://schemas.microsoft.com/office/powerpoint/2010/main" val="754077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7988F-AD01-4655-8104-197C898E12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9616EBB-B6FE-45E6-95F4-BEB44CCA86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FD958A-7D00-41D1-B0BC-1E932F4596AE}"/>
              </a:ext>
            </a:extLst>
          </p:cNvPr>
          <p:cNvSpPr>
            <a:spLocks noGrp="1"/>
          </p:cNvSpPr>
          <p:nvPr>
            <p:ph type="dt" sz="half" idx="10"/>
          </p:nvPr>
        </p:nvSpPr>
        <p:spPr/>
        <p:txBody>
          <a:bodyPr/>
          <a:lstStyle/>
          <a:p>
            <a:fld id="{BFBBAEDD-5816-4A82-9BE3-A20E835A6584}" type="datetimeFigureOut">
              <a:rPr lang="en-GB" smtClean="0"/>
              <a:t>07/09/2021</a:t>
            </a:fld>
            <a:endParaRPr lang="en-GB"/>
          </a:p>
        </p:txBody>
      </p:sp>
      <p:sp>
        <p:nvSpPr>
          <p:cNvPr id="5" name="Footer Placeholder 4">
            <a:extLst>
              <a:ext uri="{FF2B5EF4-FFF2-40B4-BE49-F238E27FC236}">
                <a16:creationId xmlns:a16="http://schemas.microsoft.com/office/drawing/2014/main" id="{831A1E22-C5A2-4484-A455-341BD5C5D4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B68F4A-B369-4432-9664-5B8E41908A01}"/>
              </a:ext>
            </a:extLst>
          </p:cNvPr>
          <p:cNvSpPr>
            <a:spLocks noGrp="1"/>
          </p:cNvSpPr>
          <p:nvPr>
            <p:ph type="sldNum" sz="quarter" idx="12"/>
          </p:nvPr>
        </p:nvSpPr>
        <p:spPr/>
        <p:txBody>
          <a:bodyPr/>
          <a:lstStyle/>
          <a:p>
            <a:fld id="{42AAB5F9-9413-462C-A5D8-D33E548156E2}" type="slidenum">
              <a:rPr lang="en-GB" smtClean="0"/>
              <a:t>‹#›</a:t>
            </a:fld>
            <a:endParaRPr lang="en-GB"/>
          </a:p>
        </p:txBody>
      </p:sp>
    </p:spTree>
    <p:extLst>
      <p:ext uri="{BB962C8B-B14F-4D97-AF65-F5344CB8AC3E}">
        <p14:creationId xmlns:p14="http://schemas.microsoft.com/office/powerpoint/2010/main" val="60881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E80E5D-B0C7-4F36-A0F6-1518529C151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8807F03-B551-4496-89C8-545E42BB0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564D1E-8C6B-4DEC-B8BE-877CD6674B3F}"/>
              </a:ext>
            </a:extLst>
          </p:cNvPr>
          <p:cNvSpPr>
            <a:spLocks noGrp="1"/>
          </p:cNvSpPr>
          <p:nvPr>
            <p:ph type="dt" sz="half" idx="10"/>
          </p:nvPr>
        </p:nvSpPr>
        <p:spPr/>
        <p:txBody>
          <a:bodyPr/>
          <a:lstStyle/>
          <a:p>
            <a:fld id="{BFBBAEDD-5816-4A82-9BE3-A20E835A6584}" type="datetimeFigureOut">
              <a:rPr lang="en-GB" smtClean="0"/>
              <a:t>07/09/2021</a:t>
            </a:fld>
            <a:endParaRPr lang="en-GB"/>
          </a:p>
        </p:txBody>
      </p:sp>
      <p:sp>
        <p:nvSpPr>
          <p:cNvPr id="5" name="Footer Placeholder 4">
            <a:extLst>
              <a:ext uri="{FF2B5EF4-FFF2-40B4-BE49-F238E27FC236}">
                <a16:creationId xmlns:a16="http://schemas.microsoft.com/office/drawing/2014/main" id="{928EAB00-9932-4034-8C24-EB282CDF91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122A8C-B2C6-46CE-B3DE-99935C4DF553}"/>
              </a:ext>
            </a:extLst>
          </p:cNvPr>
          <p:cNvSpPr>
            <a:spLocks noGrp="1"/>
          </p:cNvSpPr>
          <p:nvPr>
            <p:ph type="sldNum" sz="quarter" idx="12"/>
          </p:nvPr>
        </p:nvSpPr>
        <p:spPr/>
        <p:txBody>
          <a:bodyPr/>
          <a:lstStyle/>
          <a:p>
            <a:fld id="{42AAB5F9-9413-462C-A5D8-D33E548156E2}" type="slidenum">
              <a:rPr lang="en-GB" smtClean="0"/>
              <a:t>‹#›</a:t>
            </a:fld>
            <a:endParaRPr lang="en-GB"/>
          </a:p>
        </p:txBody>
      </p:sp>
    </p:spTree>
    <p:extLst>
      <p:ext uri="{BB962C8B-B14F-4D97-AF65-F5344CB8AC3E}">
        <p14:creationId xmlns:p14="http://schemas.microsoft.com/office/powerpoint/2010/main" val="95080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FB92C-68A0-439B-9687-E454228D7D2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053229-5448-4C3E-9B5F-138D9AD96F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0B7B23-E4CB-4C3A-BCA1-9DCCE69353E8}"/>
              </a:ext>
            </a:extLst>
          </p:cNvPr>
          <p:cNvSpPr>
            <a:spLocks noGrp="1"/>
          </p:cNvSpPr>
          <p:nvPr>
            <p:ph type="dt" sz="half" idx="10"/>
          </p:nvPr>
        </p:nvSpPr>
        <p:spPr/>
        <p:txBody>
          <a:bodyPr/>
          <a:lstStyle/>
          <a:p>
            <a:fld id="{BFBBAEDD-5816-4A82-9BE3-A20E835A6584}" type="datetimeFigureOut">
              <a:rPr lang="en-GB" smtClean="0"/>
              <a:t>07/09/2021</a:t>
            </a:fld>
            <a:endParaRPr lang="en-GB"/>
          </a:p>
        </p:txBody>
      </p:sp>
      <p:sp>
        <p:nvSpPr>
          <p:cNvPr id="5" name="Footer Placeholder 4">
            <a:extLst>
              <a:ext uri="{FF2B5EF4-FFF2-40B4-BE49-F238E27FC236}">
                <a16:creationId xmlns:a16="http://schemas.microsoft.com/office/drawing/2014/main" id="{B7536AEE-5052-49ED-8E65-96EA0A9744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9A135E-76C9-40A3-ABB5-A6093B41EC14}"/>
              </a:ext>
            </a:extLst>
          </p:cNvPr>
          <p:cNvSpPr>
            <a:spLocks noGrp="1"/>
          </p:cNvSpPr>
          <p:nvPr>
            <p:ph type="sldNum" sz="quarter" idx="12"/>
          </p:nvPr>
        </p:nvSpPr>
        <p:spPr/>
        <p:txBody>
          <a:bodyPr/>
          <a:lstStyle/>
          <a:p>
            <a:fld id="{42AAB5F9-9413-462C-A5D8-D33E548156E2}" type="slidenum">
              <a:rPr lang="en-GB" smtClean="0"/>
              <a:t>‹#›</a:t>
            </a:fld>
            <a:endParaRPr lang="en-GB"/>
          </a:p>
        </p:txBody>
      </p:sp>
    </p:spTree>
    <p:extLst>
      <p:ext uri="{BB962C8B-B14F-4D97-AF65-F5344CB8AC3E}">
        <p14:creationId xmlns:p14="http://schemas.microsoft.com/office/powerpoint/2010/main" val="2482089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4A71-65D4-4248-86BF-36FF921AD6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AA371EB-FAE7-4E37-9606-709A8B4F10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CB40E5-659C-4D03-ACE7-A8B929562658}"/>
              </a:ext>
            </a:extLst>
          </p:cNvPr>
          <p:cNvSpPr>
            <a:spLocks noGrp="1"/>
          </p:cNvSpPr>
          <p:nvPr>
            <p:ph type="dt" sz="half" idx="10"/>
          </p:nvPr>
        </p:nvSpPr>
        <p:spPr/>
        <p:txBody>
          <a:bodyPr/>
          <a:lstStyle/>
          <a:p>
            <a:fld id="{BFBBAEDD-5816-4A82-9BE3-A20E835A6584}" type="datetimeFigureOut">
              <a:rPr lang="en-GB" smtClean="0"/>
              <a:t>07/09/2021</a:t>
            </a:fld>
            <a:endParaRPr lang="en-GB"/>
          </a:p>
        </p:txBody>
      </p:sp>
      <p:sp>
        <p:nvSpPr>
          <p:cNvPr id="5" name="Footer Placeholder 4">
            <a:extLst>
              <a:ext uri="{FF2B5EF4-FFF2-40B4-BE49-F238E27FC236}">
                <a16:creationId xmlns:a16="http://schemas.microsoft.com/office/drawing/2014/main" id="{C09BA4CA-A62E-4FE8-A0FF-1F8B41BFFC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E52EF0-9712-47BC-91F9-89514A165790}"/>
              </a:ext>
            </a:extLst>
          </p:cNvPr>
          <p:cNvSpPr>
            <a:spLocks noGrp="1"/>
          </p:cNvSpPr>
          <p:nvPr>
            <p:ph type="sldNum" sz="quarter" idx="12"/>
          </p:nvPr>
        </p:nvSpPr>
        <p:spPr/>
        <p:txBody>
          <a:bodyPr/>
          <a:lstStyle/>
          <a:p>
            <a:fld id="{42AAB5F9-9413-462C-A5D8-D33E548156E2}" type="slidenum">
              <a:rPr lang="en-GB" smtClean="0"/>
              <a:t>‹#›</a:t>
            </a:fld>
            <a:endParaRPr lang="en-GB"/>
          </a:p>
        </p:txBody>
      </p:sp>
    </p:spTree>
    <p:extLst>
      <p:ext uri="{BB962C8B-B14F-4D97-AF65-F5344CB8AC3E}">
        <p14:creationId xmlns:p14="http://schemas.microsoft.com/office/powerpoint/2010/main" val="2147904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21CEA-FB31-44B9-9681-C48678C9366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0F494F6-3145-493F-9B67-385265BF1C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62BF000-78A9-4B39-A3CB-D57559D601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30EE6DE-C2A4-4539-8B70-7C66FD01B88E}"/>
              </a:ext>
            </a:extLst>
          </p:cNvPr>
          <p:cNvSpPr>
            <a:spLocks noGrp="1"/>
          </p:cNvSpPr>
          <p:nvPr>
            <p:ph type="dt" sz="half" idx="10"/>
          </p:nvPr>
        </p:nvSpPr>
        <p:spPr/>
        <p:txBody>
          <a:bodyPr/>
          <a:lstStyle/>
          <a:p>
            <a:fld id="{BFBBAEDD-5816-4A82-9BE3-A20E835A6584}" type="datetimeFigureOut">
              <a:rPr lang="en-GB" smtClean="0"/>
              <a:t>07/09/2021</a:t>
            </a:fld>
            <a:endParaRPr lang="en-GB"/>
          </a:p>
        </p:txBody>
      </p:sp>
      <p:sp>
        <p:nvSpPr>
          <p:cNvPr id="6" name="Footer Placeholder 5">
            <a:extLst>
              <a:ext uri="{FF2B5EF4-FFF2-40B4-BE49-F238E27FC236}">
                <a16:creationId xmlns:a16="http://schemas.microsoft.com/office/drawing/2014/main" id="{8468037E-4F0B-4207-A189-B30DB15CC1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28DB2B-035F-4C6B-9313-460839611988}"/>
              </a:ext>
            </a:extLst>
          </p:cNvPr>
          <p:cNvSpPr>
            <a:spLocks noGrp="1"/>
          </p:cNvSpPr>
          <p:nvPr>
            <p:ph type="sldNum" sz="quarter" idx="12"/>
          </p:nvPr>
        </p:nvSpPr>
        <p:spPr/>
        <p:txBody>
          <a:bodyPr/>
          <a:lstStyle/>
          <a:p>
            <a:fld id="{42AAB5F9-9413-462C-A5D8-D33E548156E2}" type="slidenum">
              <a:rPr lang="en-GB" smtClean="0"/>
              <a:t>‹#›</a:t>
            </a:fld>
            <a:endParaRPr lang="en-GB"/>
          </a:p>
        </p:txBody>
      </p:sp>
    </p:spTree>
    <p:extLst>
      <p:ext uri="{BB962C8B-B14F-4D97-AF65-F5344CB8AC3E}">
        <p14:creationId xmlns:p14="http://schemas.microsoft.com/office/powerpoint/2010/main" val="4008586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85FCE-D8D1-450C-9073-E884F46A3C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2D2138-10DF-4676-93BD-E666A6102A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BE874F-9395-4975-B673-DFC0034ACE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D6F23F1-A088-48D3-B296-9B5068AE2F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C6C43B-7F11-4E88-A492-E50F467E40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1B75A85-B312-420A-B0ED-F4B46AE92E72}"/>
              </a:ext>
            </a:extLst>
          </p:cNvPr>
          <p:cNvSpPr>
            <a:spLocks noGrp="1"/>
          </p:cNvSpPr>
          <p:nvPr>
            <p:ph type="dt" sz="half" idx="10"/>
          </p:nvPr>
        </p:nvSpPr>
        <p:spPr/>
        <p:txBody>
          <a:bodyPr/>
          <a:lstStyle/>
          <a:p>
            <a:fld id="{BFBBAEDD-5816-4A82-9BE3-A20E835A6584}" type="datetimeFigureOut">
              <a:rPr lang="en-GB" smtClean="0"/>
              <a:t>07/09/2021</a:t>
            </a:fld>
            <a:endParaRPr lang="en-GB"/>
          </a:p>
        </p:txBody>
      </p:sp>
      <p:sp>
        <p:nvSpPr>
          <p:cNvPr id="8" name="Footer Placeholder 7">
            <a:extLst>
              <a:ext uri="{FF2B5EF4-FFF2-40B4-BE49-F238E27FC236}">
                <a16:creationId xmlns:a16="http://schemas.microsoft.com/office/drawing/2014/main" id="{F5E10ECD-2BA0-4AD6-94BE-F91A03A601C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90869E6-2F97-41B4-81FD-B5F0DA4B9233}"/>
              </a:ext>
            </a:extLst>
          </p:cNvPr>
          <p:cNvSpPr>
            <a:spLocks noGrp="1"/>
          </p:cNvSpPr>
          <p:nvPr>
            <p:ph type="sldNum" sz="quarter" idx="12"/>
          </p:nvPr>
        </p:nvSpPr>
        <p:spPr/>
        <p:txBody>
          <a:bodyPr/>
          <a:lstStyle/>
          <a:p>
            <a:fld id="{42AAB5F9-9413-462C-A5D8-D33E548156E2}" type="slidenum">
              <a:rPr lang="en-GB" smtClean="0"/>
              <a:t>‹#›</a:t>
            </a:fld>
            <a:endParaRPr lang="en-GB"/>
          </a:p>
        </p:txBody>
      </p:sp>
    </p:spTree>
    <p:extLst>
      <p:ext uri="{BB962C8B-B14F-4D97-AF65-F5344CB8AC3E}">
        <p14:creationId xmlns:p14="http://schemas.microsoft.com/office/powerpoint/2010/main" val="2962241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C1645-C1D3-46B6-B6A8-E54B1E2BDAD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9B26515-24C0-42F6-9119-7D41C136DECA}"/>
              </a:ext>
            </a:extLst>
          </p:cNvPr>
          <p:cNvSpPr>
            <a:spLocks noGrp="1"/>
          </p:cNvSpPr>
          <p:nvPr>
            <p:ph type="dt" sz="half" idx="10"/>
          </p:nvPr>
        </p:nvSpPr>
        <p:spPr/>
        <p:txBody>
          <a:bodyPr/>
          <a:lstStyle/>
          <a:p>
            <a:fld id="{BFBBAEDD-5816-4A82-9BE3-A20E835A6584}" type="datetimeFigureOut">
              <a:rPr lang="en-GB" smtClean="0"/>
              <a:t>07/09/2021</a:t>
            </a:fld>
            <a:endParaRPr lang="en-GB"/>
          </a:p>
        </p:txBody>
      </p:sp>
      <p:sp>
        <p:nvSpPr>
          <p:cNvPr id="4" name="Footer Placeholder 3">
            <a:extLst>
              <a:ext uri="{FF2B5EF4-FFF2-40B4-BE49-F238E27FC236}">
                <a16:creationId xmlns:a16="http://schemas.microsoft.com/office/drawing/2014/main" id="{FA1CE516-1A5D-4BE3-9C3B-3BE0DAF2C24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272991-8E4C-4640-92FA-729E1AADEACE}"/>
              </a:ext>
            </a:extLst>
          </p:cNvPr>
          <p:cNvSpPr>
            <a:spLocks noGrp="1"/>
          </p:cNvSpPr>
          <p:nvPr>
            <p:ph type="sldNum" sz="quarter" idx="12"/>
          </p:nvPr>
        </p:nvSpPr>
        <p:spPr/>
        <p:txBody>
          <a:bodyPr/>
          <a:lstStyle/>
          <a:p>
            <a:fld id="{42AAB5F9-9413-462C-A5D8-D33E548156E2}" type="slidenum">
              <a:rPr lang="en-GB" smtClean="0"/>
              <a:t>‹#›</a:t>
            </a:fld>
            <a:endParaRPr lang="en-GB"/>
          </a:p>
        </p:txBody>
      </p:sp>
    </p:spTree>
    <p:extLst>
      <p:ext uri="{BB962C8B-B14F-4D97-AF65-F5344CB8AC3E}">
        <p14:creationId xmlns:p14="http://schemas.microsoft.com/office/powerpoint/2010/main" val="2920999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5BAEC0-8968-4D75-915D-48792B1BBA73}"/>
              </a:ext>
            </a:extLst>
          </p:cNvPr>
          <p:cNvSpPr>
            <a:spLocks noGrp="1"/>
          </p:cNvSpPr>
          <p:nvPr>
            <p:ph type="dt" sz="half" idx="10"/>
          </p:nvPr>
        </p:nvSpPr>
        <p:spPr/>
        <p:txBody>
          <a:bodyPr/>
          <a:lstStyle/>
          <a:p>
            <a:fld id="{BFBBAEDD-5816-4A82-9BE3-A20E835A6584}" type="datetimeFigureOut">
              <a:rPr lang="en-GB" smtClean="0"/>
              <a:t>07/09/2021</a:t>
            </a:fld>
            <a:endParaRPr lang="en-GB"/>
          </a:p>
        </p:txBody>
      </p:sp>
      <p:sp>
        <p:nvSpPr>
          <p:cNvPr id="3" name="Footer Placeholder 2">
            <a:extLst>
              <a:ext uri="{FF2B5EF4-FFF2-40B4-BE49-F238E27FC236}">
                <a16:creationId xmlns:a16="http://schemas.microsoft.com/office/drawing/2014/main" id="{D3BB7E44-2876-44FF-822A-F829AF938FF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5D83B2E-87A7-400E-B1D3-3763082E0C0C}"/>
              </a:ext>
            </a:extLst>
          </p:cNvPr>
          <p:cNvSpPr>
            <a:spLocks noGrp="1"/>
          </p:cNvSpPr>
          <p:nvPr>
            <p:ph type="sldNum" sz="quarter" idx="12"/>
          </p:nvPr>
        </p:nvSpPr>
        <p:spPr/>
        <p:txBody>
          <a:bodyPr/>
          <a:lstStyle/>
          <a:p>
            <a:fld id="{42AAB5F9-9413-462C-A5D8-D33E548156E2}" type="slidenum">
              <a:rPr lang="en-GB" smtClean="0"/>
              <a:t>‹#›</a:t>
            </a:fld>
            <a:endParaRPr lang="en-GB"/>
          </a:p>
        </p:txBody>
      </p:sp>
    </p:spTree>
    <p:extLst>
      <p:ext uri="{BB962C8B-B14F-4D97-AF65-F5344CB8AC3E}">
        <p14:creationId xmlns:p14="http://schemas.microsoft.com/office/powerpoint/2010/main" val="945301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BA4F0-A8CE-4DC1-8E61-6E0013326B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CE42582-37F7-462C-83AD-99353CE8BC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91647D9-0D4D-4569-8021-0E214F3233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485D8B-27F6-41F6-9A5D-021AB1BB9C97}"/>
              </a:ext>
            </a:extLst>
          </p:cNvPr>
          <p:cNvSpPr>
            <a:spLocks noGrp="1"/>
          </p:cNvSpPr>
          <p:nvPr>
            <p:ph type="dt" sz="half" idx="10"/>
          </p:nvPr>
        </p:nvSpPr>
        <p:spPr/>
        <p:txBody>
          <a:bodyPr/>
          <a:lstStyle/>
          <a:p>
            <a:fld id="{BFBBAEDD-5816-4A82-9BE3-A20E835A6584}" type="datetimeFigureOut">
              <a:rPr lang="en-GB" smtClean="0"/>
              <a:t>07/09/2021</a:t>
            </a:fld>
            <a:endParaRPr lang="en-GB"/>
          </a:p>
        </p:txBody>
      </p:sp>
      <p:sp>
        <p:nvSpPr>
          <p:cNvPr id="6" name="Footer Placeholder 5">
            <a:extLst>
              <a:ext uri="{FF2B5EF4-FFF2-40B4-BE49-F238E27FC236}">
                <a16:creationId xmlns:a16="http://schemas.microsoft.com/office/drawing/2014/main" id="{A1879CAC-F784-4C18-8E56-291333A069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802045-18D5-4846-A544-3B84006F0082}"/>
              </a:ext>
            </a:extLst>
          </p:cNvPr>
          <p:cNvSpPr>
            <a:spLocks noGrp="1"/>
          </p:cNvSpPr>
          <p:nvPr>
            <p:ph type="sldNum" sz="quarter" idx="12"/>
          </p:nvPr>
        </p:nvSpPr>
        <p:spPr/>
        <p:txBody>
          <a:bodyPr/>
          <a:lstStyle/>
          <a:p>
            <a:fld id="{42AAB5F9-9413-462C-A5D8-D33E548156E2}" type="slidenum">
              <a:rPr lang="en-GB" smtClean="0"/>
              <a:t>‹#›</a:t>
            </a:fld>
            <a:endParaRPr lang="en-GB"/>
          </a:p>
        </p:txBody>
      </p:sp>
    </p:spTree>
    <p:extLst>
      <p:ext uri="{BB962C8B-B14F-4D97-AF65-F5344CB8AC3E}">
        <p14:creationId xmlns:p14="http://schemas.microsoft.com/office/powerpoint/2010/main" val="2184096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9471C-4142-4E9D-87A8-5FBCEAE4D4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53A8B36-33C9-431E-9240-369A76B368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16059C0-1F4D-48AC-B061-4622EAC43B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A6F67B-E236-4EAD-8EB6-1BD79E682522}"/>
              </a:ext>
            </a:extLst>
          </p:cNvPr>
          <p:cNvSpPr>
            <a:spLocks noGrp="1"/>
          </p:cNvSpPr>
          <p:nvPr>
            <p:ph type="dt" sz="half" idx="10"/>
          </p:nvPr>
        </p:nvSpPr>
        <p:spPr/>
        <p:txBody>
          <a:bodyPr/>
          <a:lstStyle/>
          <a:p>
            <a:fld id="{BFBBAEDD-5816-4A82-9BE3-A20E835A6584}" type="datetimeFigureOut">
              <a:rPr lang="en-GB" smtClean="0"/>
              <a:t>07/09/2021</a:t>
            </a:fld>
            <a:endParaRPr lang="en-GB"/>
          </a:p>
        </p:txBody>
      </p:sp>
      <p:sp>
        <p:nvSpPr>
          <p:cNvPr id="6" name="Footer Placeholder 5">
            <a:extLst>
              <a:ext uri="{FF2B5EF4-FFF2-40B4-BE49-F238E27FC236}">
                <a16:creationId xmlns:a16="http://schemas.microsoft.com/office/drawing/2014/main" id="{25215B19-D640-4826-8BF4-BC1A28B49A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88F0DDA-37FC-40C0-8040-18E4666D26E9}"/>
              </a:ext>
            </a:extLst>
          </p:cNvPr>
          <p:cNvSpPr>
            <a:spLocks noGrp="1"/>
          </p:cNvSpPr>
          <p:nvPr>
            <p:ph type="sldNum" sz="quarter" idx="12"/>
          </p:nvPr>
        </p:nvSpPr>
        <p:spPr/>
        <p:txBody>
          <a:bodyPr/>
          <a:lstStyle/>
          <a:p>
            <a:fld id="{42AAB5F9-9413-462C-A5D8-D33E548156E2}" type="slidenum">
              <a:rPr lang="en-GB" smtClean="0"/>
              <a:t>‹#›</a:t>
            </a:fld>
            <a:endParaRPr lang="en-GB"/>
          </a:p>
        </p:txBody>
      </p:sp>
    </p:spTree>
    <p:extLst>
      <p:ext uri="{BB962C8B-B14F-4D97-AF65-F5344CB8AC3E}">
        <p14:creationId xmlns:p14="http://schemas.microsoft.com/office/powerpoint/2010/main" val="3414548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FF9E1C-0B3D-4FF8-B373-86DB8D762D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C1D75B7-A2CB-44AB-9885-F6CFCDDA69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96F5AF-30C7-4979-90D5-0621D0FDE4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BAEDD-5816-4A82-9BE3-A20E835A6584}" type="datetimeFigureOut">
              <a:rPr lang="en-GB" smtClean="0"/>
              <a:t>07/09/2021</a:t>
            </a:fld>
            <a:endParaRPr lang="en-GB"/>
          </a:p>
        </p:txBody>
      </p:sp>
      <p:sp>
        <p:nvSpPr>
          <p:cNvPr id="5" name="Footer Placeholder 4">
            <a:extLst>
              <a:ext uri="{FF2B5EF4-FFF2-40B4-BE49-F238E27FC236}">
                <a16:creationId xmlns:a16="http://schemas.microsoft.com/office/drawing/2014/main" id="{F67F3467-AD65-4603-AE56-6889FC7FCE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66C00CB-CB17-4454-8197-8B644FE1ED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AB5F9-9413-462C-A5D8-D33E548156E2}" type="slidenum">
              <a:rPr lang="en-GB" smtClean="0"/>
              <a:t>‹#›</a:t>
            </a:fld>
            <a:endParaRPr lang="en-GB"/>
          </a:p>
        </p:txBody>
      </p:sp>
    </p:spTree>
    <p:extLst>
      <p:ext uri="{BB962C8B-B14F-4D97-AF65-F5344CB8AC3E}">
        <p14:creationId xmlns:p14="http://schemas.microsoft.com/office/powerpoint/2010/main" val="2296953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besttripchoices.com/travel-personalities/" TargetMode="External"/><Relationship Id="rId2" Type="http://schemas.openxmlformats.org/officeDocument/2006/relationships/hyperlink" Target="https://besttripchoices.com/travel-personalities/quiz/"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4000" dirty="0"/>
              <a:t>Chapter 8: </a:t>
            </a:r>
            <a:r>
              <a:rPr lang="en-HK" sz="4000" dirty="0"/>
              <a:t>Lifecycle Models</a:t>
            </a:r>
            <a:endParaRPr lang="en-GB" altLang="en-US" sz="4000"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dirty="0"/>
          </a:p>
        </p:txBody>
      </p:sp>
      <p:pic>
        <p:nvPicPr>
          <p:cNvPr id="5" name="Picture 4">
            <a:extLst>
              <a:ext uri="{FF2B5EF4-FFF2-40B4-BE49-F238E27FC236}">
                <a16:creationId xmlns:a16="http://schemas.microsoft.com/office/drawing/2014/main" id="{120408FB-E65D-41A2-A114-33E23165DC5F}"/>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10668000" y="15798"/>
            <a:ext cx="1523999" cy="1985287"/>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2935567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pPr eaLnBrk="1" hangingPunct="1"/>
            <a:r>
              <a:rPr lang="en-US" altLang="zh-TW" dirty="0">
                <a:ea typeface="新細明體" pitchFamily="18" charset="-120"/>
              </a:rPr>
              <a:t>Plog’s (1974/1976) model</a:t>
            </a:r>
          </a:p>
        </p:txBody>
      </p:sp>
      <p:sp>
        <p:nvSpPr>
          <p:cNvPr id="377859" name="Rectangle 3"/>
          <p:cNvSpPr>
            <a:spLocks noGrp="1" noChangeArrowheads="1"/>
          </p:cNvSpPr>
          <p:nvPr>
            <p:ph type="body" idx="1"/>
          </p:nvPr>
        </p:nvSpPr>
        <p:spPr/>
        <p:txBody>
          <a:bodyPr/>
          <a:lstStyle/>
          <a:p>
            <a:pPr marL="0" indent="0" eaLnBrk="1" hangingPunct="1">
              <a:buNone/>
            </a:pPr>
            <a:r>
              <a:rPr lang="en-US" altLang="zh-TW" dirty="0">
                <a:ea typeface="新細明體" pitchFamily="18" charset="-120"/>
              </a:rPr>
              <a:t>Premise</a:t>
            </a:r>
          </a:p>
          <a:p>
            <a:r>
              <a:rPr lang="en-US" altLang="zh-TW" dirty="0">
                <a:ea typeface="新細明體" pitchFamily="18" charset="-120"/>
              </a:rPr>
              <a:t>Destination lifecycles tied to the psychological type of tourist visiting</a:t>
            </a:r>
          </a:p>
          <a:p>
            <a:pPr eaLnBrk="1" hangingPunct="1"/>
            <a:r>
              <a:rPr lang="en-US" altLang="zh-TW" dirty="0">
                <a:ea typeface="新細明體" pitchFamily="18" charset="-120"/>
              </a:rPr>
              <a:t>Attract explorers, peak with mass tourists and decline with introverted people who do not like to travel</a:t>
            </a:r>
          </a:p>
        </p:txBody>
      </p:sp>
      <p:sp>
        <p:nvSpPr>
          <p:cNvPr id="2" name="Footer Placeholder 1">
            <a:extLst>
              <a:ext uri="{FF2B5EF4-FFF2-40B4-BE49-F238E27FC236}">
                <a16:creationId xmlns:a16="http://schemas.microsoft.com/office/drawing/2014/main" id="{9B7B9EC9-0486-4ADE-B2D5-84901E229A5D}"/>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Title 1"/>
          <p:cNvSpPr>
            <a:spLocks noGrp="1"/>
          </p:cNvSpPr>
          <p:nvPr>
            <p:ph type="title"/>
          </p:nvPr>
        </p:nvSpPr>
        <p:spPr/>
        <p:txBody>
          <a:bodyPr>
            <a:normAutofit/>
          </a:bodyPr>
          <a:lstStyle/>
          <a:p>
            <a:r>
              <a:rPr lang="en-US" dirty="0"/>
              <a:t>Core concepts</a:t>
            </a:r>
          </a:p>
        </p:txBody>
      </p:sp>
      <p:sp>
        <p:nvSpPr>
          <p:cNvPr id="378883" name="Content Placeholder 2"/>
          <p:cNvSpPr>
            <a:spLocks noGrp="1"/>
          </p:cNvSpPr>
          <p:nvPr>
            <p:ph sz="half" idx="1"/>
          </p:nvPr>
        </p:nvSpPr>
        <p:spPr/>
        <p:txBody>
          <a:bodyPr/>
          <a:lstStyle/>
          <a:p>
            <a:r>
              <a:rPr lang="en-US" sz="2400" dirty="0"/>
              <a:t>Populations are distributed ‘normally’</a:t>
            </a:r>
          </a:p>
          <a:p>
            <a:r>
              <a:rPr lang="en-US" sz="2400" dirty="0"/>
              <a:t>Your underlying social psychology drives all behaviours, including tourism</a:t>
            </a:r>
          </a:p>
          <a:p>
            <a:r>
              <a:rPr lang="en-US" sz="2400" dirty="0"/>
              <a:t>By understanding your core psychological profile, we can understand your likely travel behaviour </a:t>
            </a:r>
          </a:p>
        </p:txBody>
      </p:sp>
      <p:pic>
        <p:nvPicPr>
          <p:cNvPr id="378884" name="Picture 6"/>
          <p:cNvPicPr>
            <a:picLocks noGrp="1" noChangeAspect="1" noChangeArrowheads="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172200" y="2639121"/>
            <a:ext cx="5181600" cy="2724346"/>
          </a:xfrm>
          <a:noFill/>
        </p:spPr>
      </p:pic>
      <p:sp>
        <p:nvSpPr>
          <p:cNvPr id="2" name="Footer Placeholder 1">
            <a:extLst>
              <a:ext uri="{FF2B5EF4-FFF2-40B4-BE49-F238E27FC236}">
                <a16:creationId xmlns:a16="http://schemas.microsoft.com/office/drawing/2014/main" id="{D9A475DD-7B18-4DA7-8B8F-A7C4437A25EE}"/>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17631-4269-4DE3-BC47-E4C1A4A3C611}"/>
              </a:ext>
            </a:extLst>
          </p:cNvPr>
          <p:cNvSpPr>
            <a:spLocks noGrp="1"/>
          </p:cNvSpPr>
          <p:nvPr>
            <p:ph type="title"/>
          </p:nvPr>
        </p:nvSpPr>
        <p:spPr/>
        <p:txBody>
          <a:bodyPr/>
          <a:lstStyle/>
          <a:p>
            <a:r>
              <a:rPr lang="en-HK" dirty="0"/>
              <a:t>It is a traditional lifecycle model</a:t>
            </a:r>
          </a:p>
        </p:txBody>
      </p:sp>
      <p:sp>
        <p:nvSpPr>
          <p:cNvPr id="3" name="Content Placeholder 2">
            <a:extLst>
              <a:ext uri="{FF2B5EF4-FFF2-40B4-BE49-F238E27FC236}">
                <a16:creationId xmlns:a16="http://schemas.microsoft.com/office/drawing/2014/main" id="{0B2CEC49-F1CC-49F6-96E4-42B1EEBAC505}"/>
              </a:ext>
            </a:extLst>
          </p:cNvPr>
          <p:cNvSpPr>
            <a:spLocks noGrp="1"/>
          </p:cNvSpPr>
          <p:nvPr>
            <p:ph idx="1"/>
          </p:nvPr>
        </p:nvSpPr>
        <p:spPr/>
        <p:txBody>
          <a:bodyPr>
            <a:normAutofit lnSpcReduction="10000"/>
          </a:bodyPr>
          <a:lstStyle/>
          <a:p>
            <a:r>
              <a:rPr lang="en-US" dirty="0"/>
              <a:t>His paper states unequivocally (Plog, 1974: 58) “the introduction of each new type of traveler has meant a larger population base from which to draw travelers... [but] when the appeal of the resort passes the magic mid-point in the population curve of travelers... it begins to draw on a smaller number of travelers.” </a:t>
            </a:r>
          </a:p>
          <a:p>
            <a:r>
              <a:rPr lang="en-US" dirty="0"/>
              <a:t>Elsewhere he adds (Plog, 1974: 58) “thus, we can visualize a destination moving across a spectrum, however gradually or slowly, but far too often inexorably towards the potential of its own demise. Destinations carry with them the potential seeds of their own destruction as they allow themselves to be more commercialized and lose qualities which originally attracted tourists.”</a:t>
            </a:r>
            <a:endParaRPr lang="en-HK" dirty="0"/>
          </a:p>
        </p:txBody>
      </p:sp>
      <p:sp>
        <p:nvSpPr>
          <p:cNvPr id="4" name="Footer Placeholder 3">
            <a:extLst>
              <a:ext uri="{FF2B5EF4-FFF2-40B4-BE49-F238E27FC236}">
                <a16:creationId xmlns:a16="http://schemas.microsoft.com/office/drawing/2014/main" id="{ED8330DB-97CF-458F-A9FA-C1B74EC7A830}"/>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447078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2619538-27A9-47E6-9A66-1712F2709B88}"/>
              </a:ext>
            </a:extLst>
          </p:cNvPr>
          <p:cNvSpPr>
            <a:spLocks noGrp="1"/>
          </p:cNvSpPr>
          <p:nvPr>
            <p:ph type="title"/>
          </p:nvPr>
        </p:nvSpPr>
        <p:spPr/>
        <p:txBody>
          <a:bodyPr/>
          <a:lstStyle/>
          <a:p>
            <a:endParaRPr lang="en-HK" dirty="0"/>
          </a:p>
        </p:txBody>
      </p:sp>
      <p:pic>
        <p:nvPicPr>
          <p:cNvPr id="10" name="Content Placeholder 9">
            <a:extLst>
              <a:ext uri="{FF2B5EF4-FFF2-40B4-BE49-F238E27FC236}">
                <a16:creationId xmlns:a16="http://schemas.microsoft.com/office/drawing/2014/main" id="{0B6559FA-CE0A-4DAD-8BA5-466D0D43EF4A}"/>
              </a:ext>
            </a:extLst>
          </p:cNvPr>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932862" y="2504116"/>
            <a:ext cx="4133446" cy="2188654"/>
          </a:xfrm>
          <a:prstGeom prst="rect">
            <a:avLst/>
          </a:prstGeom>
        </p:spPr>
      </p:pic>
      <p:sp>
        <p:nvSpPr>
          <p:cNvPr id="7" name="Content Placeholder 6">
            <a:extLst>
              <a:ext uri="{FF2B5EF4-FFF2-40B4-BE49-F238E27FC236}">
                <a16:creationId xmlns:a16="http://schemas.microsoft.com/office/drawing/2014/main" id="{4545BF08-7FEB-41DD-80B6-5DFB3BF682D5}"/>
              </a:ext>
            </a:extLst>
          </p:cNvPr>
          <p:cNvSpPr>
            <a:spLocks noGrp="1"/>
          </p:cNvSpPr>
          <p:nvPr>
            <p:ph sz="half" idx="2"/>
          </p:nvPr>
        </p:nvSpPr>
        <p:spPr>
          <a:xfrm>
            <a:off x="5526815" y="1825625"/>
            <a:ext cx="5826985" cy="4351338"/>
          </a:xfrm>
        </p:spPr>
        <p:txBody>
          <a:bodyPr>
            <a:noAutofit/>
          </a:bodyPr>
          <a:lstStyle/>
          <a:p>
            <a:pPr marL="0" indent="0">
              <a:buNone/>
            </a:pPr>
            <a:r>
              <a:rPr lang="en-US" sz="2000" dirty="0"/>
              <a:t>Two features make this model unique</a:t>
            </a:r>
          </a:p>
          <a:p>
            <a:pPr marL="514350" indent="-514350">
              <a:buAutoNum type="arabicParenR"/>
            </a:pPr>
            <a:r>
              <a:rPr lang="en-US" sz="2000" dirty="0"/>
              <a:t>Reads from right to left. Groupings are based on responses to a series of Likert scaled questions. People who were more likely to answer ‘5’ tend to be Allocentric, whereas those who answer closer to the ‘1’ end of the scale are more Psychocentric. </a:t>
            </a:r>
          </a:p>
          <a:p>
            <a:pPr marL="514350" indent="-514350">
              <a:buAutoNum type="arabicParenR"/>
            </a:pPr>
            <a:r>
              <a:rPr lang="en-US" sz="2000" dirty="0"/>
              <a:t>Categories are quantitatively based. The Midcentric groups capture all those people whose responses were within one standard deviation from the average score, while the other groups are based on scores of between one and two standard deviations and greater than two standard deviations from the mean.</a:t>
            </a:r>
            <a:endParaRPr lang="en-HK" sz="2000" dirty="0"/>
          </a:p>
        </p:txBody>
      </p:sp>
      <p:sp>
        <p:nvSpPr>
          <p:cNvPr id="4" name="Footer Placeholder 3">
            <a:extLst>
              <a:ext uri="{FF2B5EF4-FFF2-40B4-BE49-F238E27FC236}">
                <a16:creationId xmlns:a16="http://schemas.microsoft.com/office/drawing/2014/main" id="{89A2467B-D122-4C89-A8F3-B2DA59B1BC2E}"/>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
        <p:nvSpPr>
          <p:cNvPr id="11" name="TextBox 10">
            <a:extLst>
              <a:ext uri="{FF2B5EF4-FFF2-40B4-BE49-F238E27FC236}">
                <a16:creationId xmlns:a16="http://schemas.microsoft.com/office/drawing/2014/main" id="{913F9B1A-774E-42B9-A5F5-AF35185952C8}"/>
              </a:ext>
            </a:extLst>
          </p:cNvPr>
          <p:cNvSpPr txBox="1"/>
          <p:nvPr/>
        </p:nvSpPr>
        <p:spPr>
          <a:xfrm>
            <a:off x="1404438" y="5339894"/>
            <a:ext cx="3263549" cy="369332"/>
          </a:xfrm>
          <a:prstGeom prst="rect">
            <a:avLst/>
          </a:prstGeom>
          <a:noFill/>
        </p:spPr>
        <p:txBody>
          <a:bodyPr wrap="square" rtlCol="0">
            <a:spAutoFit/>
          </a:bodyPr>
          <a:lstStyle/>
          <a:p>
            <a:r>
              <a:rPr lang="en-HK" dirty="0"/>
              <a:t>Source: Plog 2001</a:t>
            </a:r>
          </a:p>
        </p:txBody>
      </p:sp>
    </p:spTree>
    <p:extLst>
      <p:ext uri="{BB962C8B-B14F-4D97-AF65-F5344CB8AC3E}">
        <p14:creationId xmlns:p14="http://schemas.microsoft.com/office/powerpoint/2010/main" val="3096444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90A67E9-FB2B-40E2-A7BB-FFA690B8B9C5}"/>
              </a:ext>
            </a:extLst>
          </p:cNvPr>
          <p:cNvSpPr>
            <a:spLocks noGrp="1"/>
          </p:cNvSpPr>
          <p:nvPr>
            <p:ph type="ftr" sz="quarter" idx="4294967295"/>
          </p:nvPr>
        </p:nvSpPr>
        <p:spPr>
          <a:xfrm>
            <a:off x="0" y="6356350"/>
            <a:ext cx="4114800" cy="365125"/>
          </a:xfrm>
          <a:prstGeom prst="rect">
            <a:avLst/>
          </a:prstGeom>
        </p:spPr>
        <p:txBody>
          <a:bodyPr/>
          <a:lstStyle/>
          <a:p>
            <a:r>
              <a:rPr lang="en-GB"/>
              <a:t>Tourism Theories, Concepts and Models by McKercher and Prideaux © Goodfellow Publishers 2021</a:t>
            </a:r>
            <a:endParaRPr lang="en-GB" dirty="0"/>
          </a:p>
        </p:txBody>
      </p:sp>
      <p:graphicFrame>
        <p:nvGraphicFramePr>
          <p:cNvPr id="5" name="Table 4">
            <a:extLst>
              <a:ext uri="{FF2B5EF4-FFF2-40B4-BE49-F238E27FC236}">
                <a16:creationId xmlns:a16="http://schemas.microsoft.com/office/drawing/2014/main" id="{791F7BC4-A6F9-472A-BB92-048110AE842D}"/>
              </a:ext>
            </a:extLst>
          </p:cNvPr>
          <p:cNvGraphicFramePr>
            <a:graphicFrameLocks noGrp="1"/>
          </p:cNvGraphicFramePr>
          <p:nvPr/>
        </p:nvGraphicFramePr>
        <p:xfrm>
          <a:off x="752739" y="136525"/>
          <a:ext cx="9654243" cy="5961159"/>
        </p:xfrm>
        <a:graphic>
          <a:graphicData uri="http://schemas.openxmlformats.org/drawingml/2006/table">
            <a:tbl>
              <a:tblPr firstRow="1" firstCol="1" bandRow="1">
                <a:tableStyleId>{5C22544A-7EE6-4342-B048-85BDC9FD1C3A}</a:tableStyleId>
              </a:tblPr>
              <a:tblGrid>
                <a:gridCol w="1704216">
                  <a:extLst>
                    <a:ext uri="{9D8B030D-6E8A-4147-A177-3AD203B41FA5}">
                      <a16:colId xmlns:a16="http://schemas.microsoft.com/office/drawing/2014/main" val="2677965509"/>
                    </a:ext>
                  </a:extLst>
                </a:gridCol>
                <a:gridCol w="1329975">
                  <a:extLst>
                    <a:ext uri="{9D8B030D-6E8A-4147-A177-3AD203B41FA5}">
                      <a16:colId xmlns:a16="http://schemas.microsoft.com/office/drawing/2014/main" val="3817287995"/>
                    </a:ext>
                  </a:extLst>
                </a:gridCol>
                <a:gridCol w="1328483">
                  <a:extLst>
                    <a:ext uri="{9D8B030D-6E8A-4147-A177-3AD203B41FA5}">
                      <a16:colId xmlns:a16="http://schemas.microsoft.com/office/drawing/2014/main" val="1100742037"/>
                    </a:ext>
                  </a:extLst>
                </a:gridCol>
                <a:gridCol w="1328483">
                  <a:extLst>
                    <a:ext uri="{9D8B030D-6E8A-4147-A177-3AD203B41FA5}">
                      <a16:colId xmlns:a16="http://schemas.microsoft.com/office/drawing/2014/main" val="67731441"/>
                    </a:ext>
                  </a:extLst>
                </a:gridCol>
                <a:gridCol w="1313573">
                  <a:extLst>
                    <a:ext uri="{9D8B030D-6E8A-4147-A177-3AD203B41FA5}">
                      <a16:colId xmlns:a16="http://schemas.microsoft.com/office/drawing/2014/main" val="1362794521"/>
                    </a:ext>
                  </a:extLst>
                </a:gridCol>
                <a:gridCol w="1328483">
                  <a:extLst>
                    <a:ext uri="{9D8B030D-6E8A-4147-A177-3AD203B41FA5}">
                      <a16:colId xmlns:a16="http://schemas.microsoft.com/office/drawing/2014/main" val="3883398349"/>
                    </a:ext>
                  </a:extLst>
                </a:gridCol>
                <a:gridCol w="1321030">
                  <a:extLst>
                    <a:ext uri="{9D8B030D-6E8A-4147-A177-3AD203B41FA5}">
                      <a16:colId xmlns:a16="http://schemas.microsoft.com/office/drawing/2014/main" val="3806803354"/>
                    </a:ext>
                  </a:extLst>
                </a:gridCol>
              </a:tblGrid>
              <a:tr h="322414">
                <a:tc>
                  <a:txBody>
                    <a:bodyPr/>
                    <a:lstStyle/>
                    <a:p>
                      <a:pPr>
                        <a:lnSpc>
                          <a:spcPct val="100000"/>
                        </a:lnSpc>
                      </a:pPr>
                      <a:r>
                        <a:rPr lang="en-GB" sz="1700" dirty="0">
                          <a:effectLst/>
                        </a:rPr>
                        <a:t>Current Segment name</a:t>
                      </a:r>
                      <a:endParaRPr lang="en-HK" sz="1700" dirty="0">
                        <a:effectLst/>
                      </a:endParaRPr>
                    </a:p>
                  </a:txBody>
                  <a:tcPr marL="43581" marR="43581" marT="0" marB="0"/>
                </a:tc>
                <a:tc>
                  <a:txBody>
                    <a:bodyPr/>
                    <a:lstStyle/>
                    <a:p>
                      <a:pPr algn="ctr">
                        <a:lnSpc>
                          <a:spcPct val="100000"/>
                        </a:lnSpc>
                      </a:pPr>
                      <a:r>
                        <a:rPr lang="en-GB" sz="1700" dirty="0">
                          <a:effectLst/>
                        </a:rPr>
                        <a:t>Traditionals</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Sightseers</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Journeyers</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Voyagers</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Pioneers</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Venturers</a:t>
                      </a:r>
                      <a:endParaRPr lang="en-HK" sz="1700" dirty="0">
                        <a:effectLst/>
                        <a:latin typeface="Times New Roman" panose="02020603050405020304" pitchFamily="18" charset="0"/>
                        <a:ea typeface="Times New Roman" panose="02020603050405020304" pitchFamily="18" charset="0"/>
                      </a:endParaRPr>
                    </a:p>
                  </a:txBody>
                  <a:tcPr marL="43581" marR="43581" marT="0" marB="0"/>
                </a:tc>
                <a:extLst>
                  <a:ext uri="{0D108BD9-81ED-4DB2-BD59-A6C34878D82A}">
                    <a16:rowId xmlns:a16="http://schemas.microsoft.com/office/drawing/2014/main" val="3623838327"/>
                  </a:ext>
                </a:extLst>
              </a:tr>
              <a:tr h="152100">
                <a:tc>
                  <a:txBody>
                    <a:bodyPr/>
                    <a:lstStyle/>
                    <a:p>
                      <a:pPr>
                        <a:lnSpc>
                          <a:spcPct val="100000"/>
                        </a:lnSpc>
                      </a:pPr>
                      <a:r>
                        <a:rPr lang="en-GB" sz="1700" dirty="0">
                          <a:effectLst/>
                        </a:rPr>
                        <a:t>Initial name</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Pyschocen-</a:t>
                      </a:r>
                    </a:p>
                    <a:p>
                      <a:pPr algn="ctr">
                        <a:lnSpc>
                          <a:spcPct val="100000"/>
                        </a:lnSpc>
                      </a:pPr>
                      <a:r>
                        <a:rPr lang="en-GB" sz="1700" dirty="0">
                          <a:effectLst/>
                        </a:rPr>
                        <a:t>trics</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Near Psychocen-tric</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Midcentric</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Midcentric</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Near Allocentrics</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Allocentric</a:t>
                      </a:r>
                      <a:endParaRPr lang="en-HK" sz="1700" dirty="0">
                        <a:effectLst/>
                        <a:latin typeface="Times New Roman" panose="02020603050405020304" pitchFamily="18" charset="0"/>
                        <a:ea typeface="Times New Roman" panose="02020603050405020304" pitchFamily="18" charset="0"/>
                      </a:endParaRPr>
                    </a:p>
                  </a:txBody>
                  <a:tcPr marL="43581" marR="43581" marT="0" marB="0"/>
                </a:tc>
                <a:extLst>
                  <a:ext uri="{0D108BD9-81ED-4DB2-BD59-A6C34878D82A}">
                    <a16:rowId xmlns:a16="http://schemas.microsoft.com/office/drawing/2014/main" val="3959538084"/>
                  </a:ext>
                </a:extLst>
              </a:tr>
              <a:tr h="305251">
                <a:tc>
                  <a:txBody>
                    <a:bodyPr/>
                    <a:lstStyle/>
                    <a:p>
                      <a:pPr>
                        <a:lnSpc>
                          <a:spcPct val="100000"/>
                        </a:lnSpc>
                      </a:pPr>
                      <a:r>
                        <a:rPr lang="en-GB" sz="1700" dirty="0">
                          <a:effectLst/>
                        </a:rPr>
                        <a:t>Approximate size of the group</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About 3%</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17%</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30%</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30%</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17%</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gn="ctr">
                        <a:lnSpc>
                          <a:spcPct val="100000"/>
                        </a:lnSpc>
                      </a:pPr>
                      <a:r>
                        <a:rPr lang="en-GB" sz="1700" dirty="0">
                          <a:effectLst/>
                        </a:rPr>
                        <a:t>about 4%</a:t>
                      </a:r>
                      <a:endParaRPr lang="en-HK" sz="1700" dirty="0">
                        <a:effectLst/>
                        <a:latin typeface="Times New Roman" panose="02020603050405020304" pitchFamily="18" charset="0"/>
                        <a:ea typeface="Times New Roman" panose="02020603050405020304" pitchFamily="18" charset="0"/>
                      </a:endParaRPr>
                    </a:p>
                  </a:txBody>
                  <a:tcPr marL="43581" marR="43581" marT="0" marB="0"/>
                </a:tc>
                <a:extLst>
                  <a:ext uri="{0D108BD9-81ED-4DB2-BD59-A6C34878D82A}">
                    <a16:rowId xmlns:a16="http://schemas.microsoft.com/office/drawing/2014/main" val="2408477170"/>
                  </a:ext>
                </a:extLst>
              </a:tr>
              <a:tr h="661525">
                <a:tc>
                  <a:txBody>
                    <a:bodyPr/>
                    <a:lstStyle/>
                    <a:p>
                      <a:pPr>
                        <a:lnSpc>
                          <a:spcPct val="100000"/>
                        </a:lnSpc>
                      </a:pPr>
                      <a:r>
                        <a:rPr lang="en-GB" sz="1700" dirty="0">
                          <a:effectLst/>
                        </a:rPr>
                        <a:t>Importance and frequency of travel</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nSpc>
                          <a:spcPct val="100000"/>
                        </a:lnSpc>
                      </a:pPr>
                      <a:r>
                        <a:rPr lang="en-GB" sz="1700" dirty="0">
                          <a:effectLst/>
                        </a:rPr>
                        <a:t>Travel not important </a:t>
                      </a:r>
                      <a:endParaRPr lang="en-HK" sz="1700" dirty="0">
                        <a:effectLst/>
                      </a:endParaRPr>
                    </a:p>
                    <a:p>
                      <a:pPr>
                        <a:lnSpc>
                          <a:spcPct val="100000"/>
                        </a:lnSpc>
                      </a:pPr>
                      <a:r>
                        <a:rPr lang="en-GB" sz="1700" dirty="0">
                          <a:effectLst/>
                        </a:rPr>
                        <a:t>Take few trips</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nSpc>
                          <a:spcPct val="100000"/>
                        </a:lnSpc>
                      </a:pPr>
                      <a:r>
                        <a:rPr lang="en-US" sz="1700" dirty="0">
                          <a:effectLst/>
                        </a:rPr>
                        <a:t>Travel not very important</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nSpc>
                          <a:spcPct val="100000"/>
                        </a:lnSpc>
                      </a:pPr>
                      <a:r>
                        <a:rPr lang="en-US" sz="1700" dirty="0">
                          <a:effectLst/>
                        </a:rPr>
                        <a:t>Travel somewhat important</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nSpc>
                          <a:spcPct val="100000"/>
                        </a:lnSpc>
                      </a:pPr>
                      <a:r>
                        <a:rPr lang="en-US" sz="1700" dirty="0">
                          <a:effectLst/>
                        </a:rPr>
                        <a:t>Travel important</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nSpc>
                          <a:spcPct val="100000"/>
                        </a:lnSpc>
                      </a:pPr>
                      <a:r>
                        <a:rPr lang="en-US" sz="1700" dirty="0">
                          <a:effectLst/>
                        </a:rPr>
                        <a:t>Travel important</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nSpc>
                          <a:spcPct val="100000"/>
                        </a:lnSpc>
                      </a:pPr>
                      <a:r>
                        <a:rPr lang="en-US" sz="1700" dirty="0">
                          <a:effectLst/>
                        </a:rPr>
                        <a:t>Very important part of their life</a:t>
                      </a:r>
                      <a:endParaRPr lang="en-HK" sz="1700" dirty="0">
                        <a:effectLst/>
                        <a:latin typeface="Times New Roman" panose="02020603050405020304" pitchFamily="18" charset="0"/>
                        <a:ea typeface="Times New Roman" panose="02020603050405020304" pitchFamily="18" charset="0"/>
                      </a:endParaRPr>
                    </a:p>
                  </a:txBody>
                  <a:tcPr marL="43581" marR="43581" marT="0" marB="0"/>
                </a:tc>
                <a:extLst>
                  <a:ext uri="{0D108BD9-81ED-4DB2-BD59-A6C34878D82A}">
                    <a16:rowId xmlns:a16="http://schemas.microsoft.com/office/drawing/2014/main" val="1614668001"/>
                  </a:ext>
                </a:extLst>
              </a:tr>
              <a:tr h="3111279">
                <a:tc>
                  <a:txBody>
                    <a:bodyPr/>
                    <a:lstStyle/>
                    <a:p>
                      <a:pPr>
                        <a:lnSpc>
                          <a:spcPct val="100000"/>
                        </a:lnSpc>
                      </a:pPr>
                      <a:r>
                        <a:rPr lang="en-GB" sz="1700" dirty="0">
                          <a:effectLst/>
                        </a:rPr>
                        <a:t>Preferred types of travel and destinations</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nSpc>
                          <a:spcPct val="100000"/>
                        </a:lnSpc>
                      </a:pPr>
                      <a:r>
                        <a:rPr lang="en-GB" sz="1700" dirty="0">
                          <a:effectLst/>
                        </a:rPr>
                        <a:t>Nearby</a:t>
                      </a:r>
                    </a:p>
                    <a:p>
                      <a:pPr>
                        <a:lnSpc>
                          <a:spcPct val="100000"/>
                        </a:lnSpc>
                      </a:pPr>
                      <a:r>
                        <a:rPr lang="en-GB" sz="1700" dirty="0">
                          <a:effectLst/>
                        </a:rPr>
                        <a:t>well established </a:t>
                      </a:r>
                      <a:r>
                        <a:rPr lang="en-US" sz="1700" dirty="0">
                          <a:effectLst/>
                        </a:rPr>
                        <a:t>Major hotel chains </a:t>
                      </a:r>
                    </a:p>
                    <a:p>
                      <a:pPr>
                        <a:lnSpc>
                          <a:spcPct val="100000"/>
                        </a:lnSpc>
                      </a:pPr>
                      <a:r>
                        <a:rPr lang="en-US" sz="1700" dirty="0">
                          <a:effectLst/>
                        </a:rPr>
                        <a:t>Prefer domestic travel and familiar atmosphere</a:t>
                      </a:r>
                      <a:endParaRPr lang="en-HK" sz="1700" dirty="0">
                        <a:effectLst/>
                      </a:endParaRPr>
                    </a:p>
                    <a:p>
                      <a:pPr>
                        <a:lnSpc>
                          <a:spcPct val="100000"/>
                        </a:lnSpc>
                      </a:pPr>
                      <a:r>
                        <a:rPr lang="en-US" sz="1700" dirty="0">
                          <a:effectLst/>
                        </a:rPr>
                        <a:t> </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nSpc>
                          <a:spcPct val="100000"/>
                        </a:lnSpc>
                      </a:pPr>
                      <a:r>
                        <a:rPr lang="en-US" sz="1700" dirty="0">
                          <a:effectLst/>
                        </a:rPr>
                        <a:t>Prefer popular places with lots of sunshine</a:t>
                      </a:r>
                      <a:endParaRPr lang="en-HK" sz="1700" dirty="0">
                        <a:effectLst/>
                      </a:endParaRPr>
                    </a:p>
                    <a:p>
                      <a:pPr>
                        <a:lnSpc>
                          <a:spcPct val="100000"/>
                        </a:lnSpc>
                      </a:pPr>
                      <a:r>
                        <a:rPr lang="en-US" sz="1700" dirty="0">
                          <a:effectLst/>
                        </a:rPr>
                        <a:t>Repeat visitor </a:t>
                      </a:r>
                      <a:endParaRPr lang="en-HK" sz="1700" dirty="0">
                        <a:effectLst/>
                      </a:endParaRPr>
                    </a:p>
                    <a:p>
                      <a:pPr>
                        <a:lnSpc>
                          <a:spcPct val="100000"/>
                        </a:lnSpc>
                      </a:pPr>
                      <a:r>
                        <a:rPr lang="en-US" sz="1700" dirty="0">
                          <a:effectLst/>
                        </a:rPr>
                        <a:t>Prefer domestic travel</a:t>
                      </a:r>
                      <a:endParaRPr lang="en-HK" sz="1700" dirty="0">
                        <a:effectLst/>
                      </a:endParaRPr>
                    </a:p>
                    <a:p>
                      <a:pPr>
                        <a:lnSpc>
                          <a:spcPct val="100000"/>
                        </a:lnSpc>
                      </a:pPr>
                      <a:r>
                        <a:rPr lang="en-US" sz="1700" dirty="0">
                          <a:effectLst/>
                        </a:rPr>
                        <a:t> </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nSpc>
                          <a:spcPct val="100000"/>
                        </a:lnSpc>
                      </a:pPr>
                      <a:r>
                        <a:rPr lang="en-US" sz="1700" dirty="0">
                          <a:effectLst/>
                        </a:rPr>
                        <a:t>Like crowds </a:t>
                      </a:r>
                      <a:endParaRPr lang="en-HK" sz="1700" dirty="0">
                        <a:effectLst/>
                      </a:endParaRPr>
                    </a:p>
                    <a:p>
                      <a:pPr>
                        <a:lnSpc>
                          <a:spcPct val="100000"/>
                        </a:lnSpc>
                      </a:pPr>
                      <a:r>
                        <a:rPr lang="en-US" sz="1700" dirty="0">
                          <a:effectLst/>
                        </a:rPr>
                        <a:t>Travel for fun, recreation, and to spend time with family</a:t>
                      </a:r>
                      <a:endParaRPr lang="en-HK" sz="1700" dirty="0">
                        <a:effectLst/>
                      </a:endParaRPr>
                    </a:p>
                    <a:p>
                      <a:pPr>
                        <a:lnSpc>
                          <a:spcPct val="100000"/>
                        </a:lnSpc>
                      </a:pPr>
                      <a:r>
                        <a:rPr lang="en-US" sz="1700" dirty="0">
                          <a:effectLst/>
                        </a:rPr>
                        <a:t>Prefer domestic travel</a:t>
                      </a:r>
                      <a:endParaRPr lang="en-HK" sz="1700" dirty="0">
                        <a:effectLst/>
                      </a:endParaRPr>
                    </a:p>
                    <a:p>
                      <a:pPr>
                        <a:lnSpc>
                          <a:spcPct val="100000"/>
                        </a:lnSpc>
                      </a:pPr>
                      <a:r>
                        <a:rPr lang="en-US" sz="1700" dirty="0">
                          <a:effectLst/>
                        </a:rPr>
                        <a:t> </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nSpc>
                          <a:spcPct val="100000"/>
                        </a:lnSpc>
                      </a:pPr>
                      <a:r>
                        <a:rPr lang="en-US" sz="1700" dirty="0">
                          <a:effectLst/>
                        </a:rPr>
                        <a:t>Prefer a modest selection of good hotels</a:t>
                      </a:r>
                      <a:endParaRPr lang="en-HK" sz="1700" dirty="0">
                        <a:effectLst/>
                      </a:endParaRPr>
                    </a:p>
                    <a:p>
                      <a:pPr>
                        <a:lnSpc>
                          <a:spcPct val="100000"/>
                        </a:lnSpc>
                      </a:pPr>
                      <a:r>
                        <a:rPr lang="en-GB" sz="1700" dirty="0">
                          <a:effectLst/>
                        </a:rPr>
                        <a:t>Repeat visitors to favourite places</a:t>
                      </a:r>
                      <a:endParaRPr lang="en-HK" sz="1700" dirty="0">
                        <a:effectLst/>
                      </a:endParaRPr>
                    </a:p>
                    <a:p>
                      <a:pPr>
                        <a:lnSpc>
                          <a:spcPct val="100000"/>
                        </a:lnSpc>
                      </a:pPr>
                      <a:r>
                        <a:rPr lang="en-GB" sz="1700" dirty="0">
                          <a:effectLst/>
                        </a:rPr>
                        <a:t>Prefer independent travel</a:t>
                      </a:r>
                      <a:endParaRPr lang="en-HK" sz="1700" dirty="0">
                        <a:effectLst/>
                      </a:endParaRPr>
                    </a:p>
                    <a:p>
                      <a:pPr>
                        <a:lnSpc>
                          <a:spcPct val="100000"/>
                        </a:lnSpc>
                      </a:pPr>
                      <a:r>
                        <a:rPr lang="en-GB" sz="1700" dirty="0">
                          <a:effectLst/>
                        </a:rPr>
                        <a:t>Wanderlust</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nSpc>
                          <a:spcPct val="100000"/>
                        </a:lnSpc>
                      </a:pPr>
                      <a:r>
                        <a:rPr lang="en-US" sz="1700" dirty="0">
                          <a:effectLst/>
                        </a:rPr>
                        <a:t>Like foreign destinations </a:t>
                      </a:r>
                    </a:p>
                    <a:p>
                      <a:pPr>
                        <a:lnSpc>
                          <a:spcPct val="100000"/>
                        </a:lnSpc>
                      </a:pPr>
                      <a:r>
                        <a:rPr lang="en-US" sz="1700" dirty="0">
                          <a:effectLst/>
                        </a:rPr>
                        <a:t>Seek new experiences </a:t>
                      </a:r>
                      <a:endParaRPr lang="en-HK" sz="1700" dirty="0">
                        <a:effectLst/>
                      </a:endParaRPr>
                    </a:p>
                    <a:p>
                      <a:pPr>
                        <a:lnSpc>
                          <a:spcPct val="100000"/>
                        </a:lnSpc>
                      </a:pPr>
                      <a:r>
                        <a:rPr lang="en-US" sz="1700" dirty="0">
                          <a:effectLst/>
                        </a:rPr>
                        <a:t>Wanderlust</a:t>
                      </a:r>
                      <a:endParaRPr lang="en-HK" sz="1700" dirty="0">
                        <a:effectLst/>
                      </a:endParaRPr>
                    </a:p>
                    <a:p>
                      <a:pPr>
                        <a:lnSpc>
                          <a:spcPct val="100000"/>
                        </a:lnSpc>
                      </a:pPr>
                      <a:r>
                        <a:rPr lang="en-US" sz="1700" dirty="0">
                          <a:effectLst/>
                        </a:rPr>
                        <a:t>Soft adventure</a:t>
                      </a:r>
                      <a:endParaRPr lang="en-HK" sz="1700" dirty="0">
                        <a:effectLst/>
                      </a:endParaRPr>
                    </a:p>
                    <a:p>
                      <a:pPr>
                        <a:lnSpc>
                          <a:spcPct val="100000"/>
                        </a:lnSpc>
                      </a:pPr>
                      <a:r>
                        <a:rPr lang="en-US" sz="1700" dirty="0">
                          <a:effectLst/>
                        </a:rPr>
                        <a:t> </a:t>
                      </a:r>
                      <a:endParaRPr lang="en-HK" sz="1700" dirty="0">
                        <a:effectLst/>
                        <a:latin typeface="Times New Roman" panose="02020603050405020304" pitchFamily="18" charset="0"/>
                        <a:ea typeface="Times New Roman" panose="02020603050405020304" pitchFamily="18" charset="0"/>
                      </a:endParaRPr>
                    </a:p>
                  </a:txBody>
                  <a:tcPr marL="43581" marR="43581" marT="0" marB="0"/>
                </a:tc>
                <a:tc>
                  <a:txBody>
                    <a:bodyPr/>
                    <a:lstStyle/>
                    <a:p>
                      <a:pPr>
                        <a:lnSpc>
                          <a:spcPct val="100000"/>
                        </a:lnSpc>
                      </a:pPr>
                      <a:r>
                        <a:rPr lang="en-US" sz="1700" dirty="0">
                          <a:effectLst/>
                        </a:rPr>
                        <a:t>Like unknown, uncommon and non-tourist destinations Prefer longer duration trips</a:t>
                      </a:r>
                      <a:endParaRPr lang="en-HK" sz="1700" dirty="0">
                        <a:effectLst/>
                      </a:endParaRPr>
                    </a:p>
                    <a:p>
                      <a:pPr>
                        <a:lnSpc>
                          <a:spcPct val="100000"/>
                        </a:lnSpc>
                      </a:pPr>
                      <a:r>
                        <a:rPr lang="en-US" sz="1700" dirty="0">
                          <a:effectLst/>
                        </a:rPr>
                        <a:t>Want to explore and discover</a:t>
                      </a:r>
                      <a:endParaRPr lang="en-HK" sz="1700" dirty="0">
                        <a:effectLst/>
                      </a:endParaRPr>
                    </a:p>
                  </a:txBody>
                  <a:tcPr marL="43581" marR="43581" marT="0" marB="0"/>
                </a:tc>
                <a:extLst>
                  <a:ext uri="{0D108BD9-81ED-4DB2-BD59-A6C34878D82A}">
                    <a16:rowId xmlns:a16="http://schemas.microsoft.com/office/drawing/2014/main" val="1983012011"/>
                  </a:ext>
                </a:extLst>
              </a:tr>
            </a:tbl>
          </a:graphicData>
        </a:graphic>
      </p:graphicFrame>
    </p:spTree>
    <p:extLst>
      <p:ext uri="{BB962C8B-B14F-4D97-AF65-F5344CB8AC3E}">
        <p14:creationId xmlns:p14="http://schemas.microsoft.com/office/powerpoint/2010/main" val="1309145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6EC50-E5A9-4EE2-83AE-75C2FE974711}"/>
              </a:ext>
            </a:extLst>
          </p:cNvPr>
          <p:cNvSpPr>
            <a:spLocks noGrp="1"/>
          </p:cNvSpPr>
          <p:nvPr>
            <p:ph type="title"/>
          </p:nvPr>
        </p:nvSpPr>
        <p:spPr/>
        <p:txBody>
          <a:bodyPr/>
          <a:lstStyle/>
          <a:p>
            <a:r>
              <a:rPr lang="en-HK" dirty="0"/>
              <a:t>Take Plog’s psychographic test and see what your travel personality is</a:t>
            </a:r>
          </a:p>
        </p:txBody>
      </p:sp>
      <p:sp>
        <p:nvSpPr>
          <p:cNvPr id="3" name="Content Placeholder 2">
            <a:extLst>
              <a:ext uri="{FF2B5EF4-FFF2-40B4-BE49-F238E27FC236}">
                <a16:creationId xmlns:a16="http://schemas.microsoft.com/office/drawing/2014/main" id="{0D9C9206-1251-4FBE-956F-700F000E4B73}"/>
              </a:ext>
            </a:extLst>
          </p:cNvPr>
          <p:cNvSpPr>
            <a:spLocks noGrp="1"/>
          </p:cNvSpPr>
          <p:nvPr>
            <p:ph idx="1"/>
          </p:nvPr>
        </p:nvSpPr>
        <p:spPr>
          <a:xfrm>
            <a:off x="838200" y="2672473"/>
            <a:ext cx="10515600" cy="3504490"/>
          </a:xfrm>
        </p:spPr>
        <p:txBody>
          <a:bodyPr/>
          <a:lstStyle/>
          <a:p>
            <a:pPr marL="0" indent="0" algn="ctr">
              <a:buNone/>
            </a:pPr>
            <a:r>
              <a:rPr lang="en-HK" dirty="0"/>
              <a:t>Find the travel quiz here:  </a:t>
            </a:r>
            <a:r>
              <a:rPr lang="en-HK" dirty="0">
                <a:hlinkClick r:id="rId2"/>
              </a:rPr>
              <a:t>https://besttripchoices.com/travel-personalities/quiz/</a:t>
            </a:r>
            <a:r>
              <a:rPr lang="en-HK" dirty="0"/>
              <a:t> </a:t>
            </a:r>
          </a:p>
          <a:p>
            <a:pPr marL="0" indent="0" algn="ctr">
              <a:buNone/>
            </a:pPr>
            <a:endParaRPr lang="en-HK" dirty="0"/>
          </a:p>
          <a:p>
            <a:pPr marL="0" indent="0" algn="ctr">
              <a:buNone/>
            </a:pPr>
            <a:r>
              <a:rPr lang="en-HK" dirty="0"/>
              <a:t>Look at your travel personalities here: </a:t>
            </a:r>
            <a:r>
              <a:rPr lang="en-HK" dirty="0">
                <a:hlinkClick r:id="rId3"/>
              </a:rPr>
              <a:t>https://besttripchoices.com/travel-personalities/</a:t>
            </a:r>
            <a:r>
              <a:rPr lang="en-HK" dirty="0"/>
              <a:t> </a:t>
            </a:r>
          </a:p>
        </p:txBody>
      </p:sp>
      <p:sp>
        <p:nvSpPr>
          <p:cNvPr id="4" name="Footer Placeholder 3">
            <a:extLst>
              <a:ext uri="{FF2B5EF4-FFF2-40B4-BE49-F238E27FC236}">
                <a16:creationId xmlns:a16="http://schemas.microsoft.com/office/drawing/2014/main" id="{5C7E68EE-07C1-485F-96DD-1526D655F247}"/>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834655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67B2-82FE-48BF-B739-421D260738FF}"/>
              </a:ext>
            </a:extLst>
          </p:cNvPr>
          <p:cNvSpPr>
            <a:spLocks noGrp="1"/>
          </p:cNvSpPr>
          <p:nvPr>
            <p:ph type="title"/>
          </p:nvPr>
        </p:nvSpPr>
        <p:spPr/>
        <p:txBody>
          <a:bodyPr/>
          <a:lstStyle/>
          <a:p>
            <a:r>
              <a:rPr lang="en-HK" dirty="0"/>
              <a:t>Does Plog work in practice?</a:t>
            </a:r>
          </a:p>
        </p:txBody>
      </p:sp>
      <p:sp>
        <p:nvSpPr>
          <p:cNvPr id="5" name="Content Placeholder 4">
            <a:extLst>
              <a:ext uri="{FF2B5EF4-FFF2-40B4-BE49-F238E27FC236}">
                <a16:creationId xmlns:a16="http://schemas.microsoft.com/office/drawing/2014/main" id="{950A9D92-A380-4044-A68E-A4BD97568D1C}"/>
              </a:ext>
            </a:extLst>
          </p:cNvPr>
          <p:cNvSpPr>
            <a:spLocks noGrp="1"/>
          </p:cNvSpPr>
          <p:nvPr>
            <p:ph sz="half" idx="1"/>
          </p:nvPr>
        </p:nvSpPr>
        <p:spPr/>
        <p:txBody>
          <a:bodyPr>
            <a:normAutofit/>
          </a:bodyPr>
          <a:lstStyle/>
          <a:p>
            <a:r>
              <a:rPr lang="en-US" dirty="0"/>
              <a:t>Good at identifying tourists’ ideal destinations, but not where they actually travel </a:t>
            </a:r>
          </a:p>
          <a:p>
            <a:pPr lvl="1"/>
            <a:r>
              <a:rPr lang="en-US" dirty="0"/>
              <a:t>More people will visit so called Psychocentric or Traditional destinations, regardless of their profile. </a:t>
            </a:r>
          </a:p>
          <a:p>
            <a:r>
              <a:rPr lang="en-US" dirty="0"/>
              <a:t>Actual destination choice reflects distance decay more so than Plog’s psychographic groups</a:t>
            </a:r>
            <a:endParaRPr lang="en-HK" dirty="0"/>
          </a:p>
        </p:txBody>
      </p:sp>
      <p:pic>
        <p:nvPicPr>
          <p:cNvPr id="8" name="Content Placeholder 7">
            <a:extLst>
              <a:ext uri="{FF2B5EF4-FFF2-40B4-BE49-F238E27FC236}">
                <a16:creationId xmlns:a16="http://schemas.microsoft.com/office/drawing/2014/main" id="{AB0F862C-CAE2-4428-A17C-2D62EF643406}"/>
              </a:ext>
            </a:extLst>
          </p:cNvPr>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019800" y="2164413"/>
            <a:ext cx="5181600" cy="2228910"/>
          </a:xfrm>
        </p:spPr>
      </p:pic>
      <p:sp>
        <p:nvSpPr>
          <p:cNvPr id="4" name="Footer Placeholder 3">
            <a:extLst>
              <a:ext uri="{FF2B5EF4-FFF2-40B4-BE49-F238E27FC236}">
                <a16:creationId xmlns:a16="http://schemas.microsoft.com/office/drawing/2014/main" id="{3662E0B0-3403-4185-A6D4-67EC0B1A48C2}"/>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
        <p:nvSpPr>
          <p:cNvPr id="9" name="TextBox 8">
            <a:extLst>
              <a:ext uri="{FF2B5EF4-FFF2-40B4-BE49-F238E27FC236}">
                <a16:creationId xmlns:a16="http://schemas.microsoft.com/office/drawing/2014/main" id="{BF8399B0-6974-4E90-A0D1-AA55F72EFFDB}"/>
              </a:ext>
            </a:extLst>
          </p:cNvPr>
          <p:cNvSpPr txBox="1"/>
          <p:nvPr/>
        </p:nvSpPr>
        <p:spPr>
          <a:xfrm>
            <a:off x="7446550" y="4769025"/>
            <a:ext cx="3319121" cy="369332"/>
          </a:xfrm>
          <a:prstGeom prst="rect">
            <a:avLst/>
          </a:prstGeom>
          <a:noFill/>
        </p:spPr>
        <p:txBody>
          <a:bodyPr wrap="square" rtlCol="0">
            <a:spAutoFit/>
          </a:bodyPr>
          <a:lstStyle/>
          <a:p>
            <a:r>
              <a:rPr lang="en-HK" dirty="0"/>
              <a:t>Source: Litvin 2006</a:t>
            </a:r>
          </a:p>
        </p:txBody>
      </p:sp>
    </p:spTree>
    <p:extLst>
      <p:ext uri="{BB962C8B-B14F-4D97-AF65-F5344CB8AC3E}">
        <p14:creationId xmlns:p14="http://schemas.microsoft.com/office/powerpoint/2010/main" val="844850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614046-4846-4710-A19D-9B539CEC8714}"/>
              </a:ext>
            </a:extLst>
          </p:cNvPr>
          <p:cNvSpPr>
            <a:spLocks noGrp="1"/>
          </p:cNvSpPr>
          <p:nvPr>
            <p:ph type="title"/>
          </p:nvPr>
        </p:nvSpPr>
        <p:spPr/>
        <p:txBody>
          <a:bodyPr/>
          <a:lstStyle/>
          <a:p>
            <a:r>
              <a:rPr lang="en-HK" dirty="0"/>
              <a:t>2 further questions</a:t>
            </a:r>
          </a:p>
        </p:txBody>
      </p:sp>
      <p:sp>
        <p:nvSpPr>
          <p:cNvPr id="6" name="Content Placeholder 5">
            <a:extLst>
              <a:ext uri="{FF2B5EF4-FFF2-40B4-BE49-F238E27FC236}">
                <a16:creationId xmlns:a16="http://schemas.microsoft.com/office/drawing/2014/main" id="{1975EB4E-6B9F-423F-BA4A-315C364310C4}"/>
              </a:ext>
            </a:extLst>
          </p:cNvPr>
          <p:cNvSpPr>
            <a:spLocks noGrp="1"/>
          </p:cNvSpPr>
          <p:nvPr>
            <p:ph sz="half" idx="1"/>
          </p:nvPr>
        </p:nvSpPr>
        <p:spPr>
          <a:xfrm>
            <a:off x="838200" y="1825625"/>
            <a:ext cx="3733800" cy="4351338"/>
          </a:xfrm>
        </p:spPr>
        <p:txBody>
          <a:bodyPr/>
          <a:lstStyle/>
          <a:p>
            <a:pPr marL="514350" indent="-514350">
              <a:buAutoNum type="arabicParenR"/>
            </a:pPr>
            <a:r>
              <a:rPr lang="en-HK" dirty="0"/>
              <a:t>What is the role of different motivations play in the travel decision?</a:t>
            </a:r>
          </a:p>
          <a:p>
            <a:pPr marL="514350" indent="-514350">
              <a:buAutoNum type="arabicParenR"/>
            </a:pPr>
            <a:r>
              <a:rPr lang="en-HK" dirty="0"/>
              <a:t>Do the categories represent the ‘maximum’ type of travel people will be comfortable with?</a:t>
            </a:r>
          </a:p>
        </p:txBody>
      </p:sp>
      <p:pic>
        <p:nvPicPr>
          <p:cNvPr id="59" name="Content Placeholder 58">
            <a:extLst>
              <a:ext uri="{FF2B5EF4-FFF2-40B4-BE49-F238E27FC236}">
                <a16:creationId xmlns:a16="http://schemas.microsoft.com/office/drawing/2014/main" id="{1323D17E-18FD-420E-92D9-3E3C33786B6C}"/>
              </a:ext>
            </a:extLst>
          </p:cNvPr>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4784258" y="1870076"/>
            <a:ext cx="6569542" cy="3518984"/>
          </a:xfrm>
          <a:prstGeom prst="rect">
            <a:avLst/>
          </a:prstGeom>
        </p:spPr>
      </p:pic>
      <p:sp>
        <p:nvSpPr>
          <p:cNvPr id="4" name="Footer Placeholder 3">
            <a:extLst>
              <a:ext uri="{FF2B5EF4-FFF2-40B4-BE49-F238E27FC236}">
                <a16:creationId xmlns:a16="http://schemas.microsoft.com/office/drawing/2014/main" id="{1A847600-2B86-44D4-8B5C-776527A6C511}"/>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69220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89625-507D-4E71-81D7-87A66B7AB856}"/>
              </a:ext>
            </a:extLst>
          </p:cNvPr>
          <p:cNvSpPr>
            <a:spLocks noGrp="1"/>
          </p:cNvSpPr>
          <p:nvPr>
            <p:ph type="title"/>
          </p:nvPr>
        </p:nvSpPr>
        <p:spPr>
          <a:xfrm>
            <a:off x="838200" y="365126"/>
            <a:ext cx="10515600" cy="761456"/>
          </a:xfrm>
        </p:spPr>
        <p:txBody>
          <a:bodyPr/>
          <a:lstStyle/>
          <a:p>
            <a:r>
              <a:rPr lang="en-US" dirty="0"/>
              <a:t>The complementarity of Butler and Plog</a:t>
            </a:r>
            <a:endParaRPr lang="en-HK" dirty="0"/>
          </a:p>
        </p:txBody>
      </p:sp>
      <p:graphicFrame>
        <p:nvGraphicFramePr>
          <p:cNvPr id="5" name="Content Placeholder 4">
            <a:extLst>
              <a:ext uri="{FF2B5EF4-FFF2-40B4-BE49-F238E27FC236}">
                <a16:creationId xmlns:a16="http://schemas.microsoft.com/office/drawing/2014/main" id="{54F274E6-1A02-4D52-8216-E4D3D8D58412}"/>
              </a:ext>
            </a:extLst>
          </p:cNvPr>
          <p:cNvGraphicFramePr>
            <a:graphicFrameLocks noGrp="1"/>
          </p:cNvGraphicFramePr>
          <p:nvPr>
            <p:ph idx="1"/>
          </p:nvPr>
        </p:nvGraphicFramePr>
        <p:xfrm>
          <a:off x="1004914" y="1051462"/>
          <a:ext cx="10412455" cy="5364480"/>
        </p:xfrm>
        <a:graphic>
          <a:graphicData uri="http://schemas.openxmlformats.org/drawingml/2006/table">
            <a:tbl>
              <a:tblPr firstRow="1" firstCol="1" bandRow="1">
                <a:tableStyleId>{5C22544A-7EE6-4342-B048-85BDC9FD1C3A}</a:tableStyleId>
              </a:tblPr>
              <a:tblGrid>
                <a:gridCol w="5074090">
                  <a:extLst>
                    <a:ext uri="{9D8B030D-6E8A-4147-A177-3AD203B41FA5}">
                      <a16:colId xmlns:a16="http://schemas.microsoft.com/office/drawing/2014/main" val="2377588719"/>
                    </a:ext>
                  </a:extLst>
                </a:gridCol>
                <a:gridCol w="5338365">
                  <a:extLst>
                    <a:ext uri="{9D8B030D-6E8A-4147-A177-3AD203B41FA5}">
                      <a16:colId xmlns:a16="http://schemas.microsoft.com/office/drawing/2014/main" val="2012276890"/>
                    </a:ext>
                  </a:extLst>
                </a:gridCol>
              </a:tblGrid>
              <a:tr h="232462">
                <a:tc>
                  <a:txBody>
                    <a:bodyPr/>
                    <a:lstStyle/>
                    <a:p>
                      <a:r>
                        <a:rPr lang="en-HK" sz="1600" dirty="0">
                          <a:effectLst/>
                        </a:rPr>
                        <a:t>Butler</a:t>
                      </a:r>
                      <a:endParaRPr lang="en-HK" sz="1600" dirty="0">
                        <a:effectLst/>
                        <a:latin typeface="Times New Roman" panose="02020603050405020304" pitchFamily="18" charset="0"/>
                        <a:ea typeface="Times New Roman" panose="02020603050405020304" pitchFamily="18" charset="0"/>
                      </a:endParaRPr>
                    </a:p>
                  </a:txBody>
                  <a:tcPr marL="41840" marR="41840" marT="0" marB="0"/>
                </a:tc>
                <a:tc>
                  <a:txBody>
                    <a:bodyPr/>
                    <a:lstStyle/>
                    <a:p>
                      <a:r>
                        <a:rPr lang="en-HK" sz="1600" dirty="0">
                          <a:effectLst/>
                        </a:rPr>
                        <a:t>Plog </a:t>
                      </a:r>
                      <a:endParaRPr lang="en-HK" sz="1600" dirty="0">
                        <a:effectLst/>
                        <a:latin typeface="Times New Roman" panose="02020603050405020304" pitchFamily="18" charset="0"/>
                        <a:ea typeface="Times New Roman" panose="02020603050405020304" pitchFamily="18" charset="0"/>
                      </a:endParaRPr>
                    </a:p>
                  </a:txBody>
                  <a:tcPr marL="41840" marR="41840" marT="0" marB="0"/>
                </a:tc>
                <a:extLst>
                  <a:ext uri="{0D108BD9-81ED-4DB2-BD59-A6C34878D82A}">
                    <a16:rowId xmlns:a16="http://schemas.microsoft.com/office/drawing/2014/main" val="1605145051"/>
                  </a:ext>
                </a:extLst>
              </a:tr>
              <a:tr h="938320">
                <a:tc>
                  <a:txBody>
                    <a:bodyPr/>
                    <a:lstStyle/>
                    <a:p>
                      <a:r>
                        <a:rPr lang="en-HK" sz="1600" dirty="0">
                          <a:effectLst/>
                        </a:rPr>
                        <a:t>Exploration</a:t>
                      </a:r>
                    </a:p>
                    <a:p>
                      <a:pPr marL="285750" indent="-285750">
                        <a:buFont typeface="Arial" panose="020B0604020202020204" pitchFamily="34" charset="0"/>
                        <a:buChar char="•"/>
                      </a:pPr>
                      <a:r>
                        <a:rPr lang="en-HK" sz="1600" dirty="0">
                          <a:effectLst/>
                        </a:rPr>
                        <a:t>Small number and u</a:t>
                      </a:r>
                      <a:r>
                        <a:rPr lang="en-US" sz="1600" dirty="0">
                          <a:effectLst/>
                        </a:rPr>
                        <a:t>se of local facilities</a:t>
                      </a:r>
                      <a:endParaRPr lang="en-HK" sz="1600" dirty="0">
                        <a:effectLst/>
                      </a:endParaRPr>
                    </a:p>
                    <a:p>
                      <a:pPr marL="285750" indent="-285750">
                        <a:buFont typeface="Arial" panose="020B0604020202020204" pitchFamily="34" charset="0"/>
                        <a:buChar char="•"/>
                      </a:pPr>
                      <a:r>
                        <a:rPr lang="en-US" sz="1600" dirty="0">
                          <a:effectLst/>
                        </a:rPr>
                        <a:t>Intense contact with local residents</a:t>
                      </a:r>
                      <a:endParaRPr lang="en-HK" sz="1600" dirty="0">
                        <a:effectLst/>
                      </a:endParaRPr>
                    </a:p>
                    <a:p>
                      <a:pPr marL="285750" indent="-285750">
                        <a:buFont typeface="Arial" panose="020B0604020202020204" pitchFamily="34" charset="0"/>
                        <a:buChar char="•"/>
                      </a:pPr>
                      <a:r>
                        <a:rPr lang="en-US" sz="1600" dirty="0">
                          <a:effectLst/>
                        </a:rPr>
                        <a:t>Appeal rests with natural and cultural attractions</a:t>
                      </a:r>
                      <a:endParaRPr lang="en-HK" sz="1600" dirty="0">
                        <a:effectLst/>
                        <a:latin typeface="Times New Roman" panose="02020603050405020304" pitchFamily="18" charset="0"/>
                        <a:ea typeface="Times New Roman" panose="02020603050405020304" pitchFamily="18" charset="0"/>
                      </a:endParaRPr>
                    </a:p>
                  </a:txBody>
                  <a:tcPr marL="41840" marR="41840" marT="0" marB="0"/>
                </a:tc>
                <a:tc>
                  <a:txBody>
                    <a:bodyPr/>
                    <a:lstStyle/>
                    <a:p>
                      <a:r>
                        <a:rPr lang="en-HK" sz="1600" dirty="0">
                          <a:effectLst/>
                        </a:rPr>
                        <a:t>Allocentric / Venturer</a:t>
                      </a:r>
                    </a:p>
                    <a:p>
                      <a:pPr marL="285750" indent="-285750">
                        <a:buFont typeface="Arial" panose="020B0604020202020204" pitchFamily="34" charset="0"/>
                        <a:buChar char="•"/>
                      </a:pPr>
                      <a:r>
                        <a:rPr lang="en-HK" sz="1600" dirty="0">
                          <a:effectLst/>
                        </a:rPr>
                        <a:t>First to ‘discover’ new places</a:t>
                      </a:r>
                    </a:p>
                    <a:p>
                      <a:pPr marL="285750" indent="-285750">
                        <a:buFont typeface="Arial" panose="020B0604020202020204" pitchFamily="34" charset="0"/>
                        <a:buChar char="•"/>
                      </a:pPr>
                      <a:r>
                        <a:rPr lang="en-HK" sz="1600" dirty="0">
                          <a:effectLst/>
                        </a:rPr>
                        <a:t>Can cope with limited facilities</a:t>
                      </a:r>
                    </a:p>
                    <a:p>
                      <a:pPr marL="285750" indent="-285750">
                        <a:buFont typeface="Arial" panose="020B0604020202020204" pitchFamily="34" charset="0"/>
                        <a:buChar char="•"/>
                      </a:pPr>
                      <a:r>
                        <a:rPr lang="en-HK" sz="1600" dirty="0">
                          <a:effectLst/>
                        </a:rPr>
                        <a:t>Prefer heavy interaction with local residents</a:t>
                      </a:r>
                    </a:p>
                  </a:txBody>
                  <a:tcPr marL="41840" marR="41840" marT="0" marB="0"/>
                </a:tc>
                <a:extLst>
                  <a:ext uri="{0D108BD9-81ED-4DB2-BD59-A6C34878D82A}">
                    <a16:rowId xmlns:a16="http://schemas.microsoft.com/office/drawing/2014/main" val="4180947084"/>
                  </a:ext>
                </a:extLst>
              </a:tr>
              <a:tr h="929850">
                <a:tc>
                  <a:txBody>
                    <a:bodyPr/>
                    <a:lstStyle/>
                    <a:p>
                      <a:r>
                        <a:rPr lang="en-HK" sz="1600" dirty="0">
                          <a:effectLst/>
                        </a:rPr>
                        <a:t>Involvement</a:t>
                      </a:r>
                    </a:p>
                    <a:p>
                      <a:pPr marL="285750" indent="-285750">
                        <a:buFont typeface="Arial" panose="020B0604020202020204" pitchFamily="34" charset="0"/>
                        <a:buChar char="•"/>
                      </a:pPr>
                      <a:r>
                        <a:rPr lang="en-HK" sz="1600" dirty="0">
                          <a:effectLst/>
                        </a:rPr>
                        <a:t>Visitor numbers begin to grow</a:t>
                      </a:r>
                    </a:p>
                    <a:p>
                      <a:pPr marL="285750" indent="-285750">
                        <a:buFont typeface="Arial" panose="020B0604020202020204" pitchFamily="34" charset="0"/>
                        <a:buChar char="•"/>
                      </a:pPr>
                      <a:r>
                        <a:rPr lang="en-HK" sz="1600" dirty="0">
                          <a:effectLst/>
                        </a:rPr>
                        <a:t>Initial development of tourist facilities</a:t>
                      </a:r>
                    </a:p>
                    <a:p>
                      <a:pPr marL="285750" indent="-285750">
                        <a:buFont typeface="Arial" panose="020B0604020202020204" pitchFamily="34" charset="0"/>
                        <a:buChar char="•"/>
                      </a:pPr>
                      <a:r>
                        <a:rPr lang="en-HK" sz="1600" dirty="0">
                          <a:effectLst/>
                        </a:rPr>
                        <a:t>Emergence of a tourist season</a:t>
                      </a:r>
                      <a:endParaRPr lang="en-HK" sz="1600" dirty="0">
                        <a:effectLst/>
                        <a:latin typeface="Times New Roman" panose="02020603050405020304" pitchFamily="18" charset="0"/>
                        <a:ea typeface="Times New Roman" panose="02020603050405020304" pitchFamily="18" charset="0"/>
                      </a:endParaRPr>
                    </a:p>
                  </a:txBody>
                  <a:tcPr marL="41840" marR="41840" marT="0" marB="0"/>
                </a:tc>
                <a:tc>
                  <a:txBody>
                    <a:bodyPr/>
                    <a:lstStyle/>
                    <a:p>
                      <a:r>
                        <a:rPr lang="en-HK" sz="1600" dirty="0">
                          <a:effectLst/>
                        </a:rPr>
                        <a:t>Near Allocentric / Pioneer</a:t>
                      </a:r>
                    </a:p>
                    <a:p>
                      <a:pPr marL="285750" indent="-285750">
                        <a:buFont typeface="Arial" panose="020B0604020202020204" pitchFamily="34" charset="0"/>
                        <a:buChar char="•"/>
                      </a:pPr>
                      <a:r>
                        <a:rPr lang="en-HK" sz="1600" dirty="0">
                          <a:effectLst/>
                        </a:rPr>
                        <a:t>Popularise places</a:t>
                      </a:r>
                    </a:p>
                    <a:p>
                      <a:pPr marL="285750" indent="-285750">
                        <a:buFont typeface="Arial" panose="020B0604020202020204" pitchFamily="34" charset="0"/>
                        <a:buChar char="•"/>
                      </a:pPr>
                      <a:r>
                        <a:rPr lang="en-HK" sz="1600" dirty="0">
                          <a:effectLst/>
                        </a:rPr>
                        <a:t>Want a comfortable bed</a:t>
                      </a:r>
                    </a:p>
                    <a:p>
                      <a:pPr marL="285750" indent="-285750">
                        <a:buFont typeface="Arial" panose="020B0604020202020204" pitchFamily="34" charset="0"/>
                        <a:buChar char="•"/>
                      </a:pPr>
                      <a:r>
                        <a:rPr lang="en-HK" sz="1600" dirty="0">
                          <a:effectLst/>
                        </a:rPr>
                        <a:t>Want tourist facilities</a:t>
                      </a:r>
                      <a:endParaRPr lang="en-HK" sz="1600" dirty="0">
                        <a:effectLst/>
                        <a:latin typeface="Times New Roman" panose="02020603050405020304" pitchFamily="18" charset="0"/>
                        <a:ea typeface="Times New Roman" panose="02020603050405020304" pitchFamily="18" charset="0"/>
                      </a:endParaRPr>
                    </a:p>
                  </a:txBody>
                  <a:tcPr marL="41840" marR="41840" marT="0" marB="0"/>
                </a:tc>
                <a:extLst>
                  <a:ext uri="{0D108BD9-81ED-4DB2-BD59-A6C34878D82A}">
                    <a16:rowId xmlns:a16="http://schemas.microsoft.com/office/drawing/2014/main" val="1326367350"/>
                  </a:ext>
                </a:extLst>
              </a:tr>
              <a:tr h="929850">
                <a:tc>
                  <a:txBody>
                    <a:bodyPr/>
                    <a:lstStyle/>
                    <a:p>
                      <a:r>
                        <a:rPr lang="en-HK" sz="1600" dirty="0">
                          <a:effectLst/>
                        </a:rPr>
                        <a:t>Development</a:t>
                      </a:r>
                    </a:p>
                    <a:p>
                      <a:pPr marL="285750" indent="-285750">
                        <a:buFont typeface="Arial" panose="020B0604020202020204" pitchFamily="34" charset="0"/>
                        <a:buChar char="•"/>
                      </a:pPr>
                      <a:r>
                        <a:rPr lang="en-HK" sz="1600" dirty="0">
                          <a:effectLst/>
                        </a:rPr>
                        <a:t>Well defined tourist area</a:t>
                      </a:r>
                    </a:p>
                    <a:p>
                      <a:pPr marL="285750" indent="-285750">
                        <a:buFont typeface="Arial" panose="020B0604020202020204" pitchFamily="34" charset="0"/>
                        <a:buChar char="•"/>
                      </a:pPr>
                      <a:r>
                        <a:rPr lang="en-HK" sz="1600" dirty="0">
                          <a:effectLst/>
                        </a:rPr>
                        <a:t>Development of built attractions</a:t>
                      </a:r>
                    </a:p>
                    <a:p>
                      <a:pPr marL="285750" indent="-285750">
                        <a:buFont typeface="Arial" panose="020B0604020202020204" pitchFamily="34" charset="0"/>
                        <a:buChar char="•"/>
                      </a:pPr>
                      <a:r>
                        <a:rPr lang="en-HK" sz="1600" dirty="0">
                          <a:effectLst/>
                        </a:rPr>
                        <a:t>Peak season crowding begins to emerge</a:t>
                      </a:r>
                    </a:p>
                  </a:txBody>
                  <a:tcPr marL="41840" marR="41840" marT="0" marB="0"/>
                </a:tc>
                <a:tc>
                  <a:txBody>
                    <a:bodyPr/>
                    <a:lstStyle/>
                    <a:p>
                      <a:r>
                        <a:rPr lang="en-HK" sz="1600" dirty="0">
                          <a:effectLst/>
                        </a:rPr>
                        <a:t>Midcentric / Voyageurs &amp; Journeyers</a:t>
                      </a:r>
                    </a:p>
                    <a:p>
                      <a:pPr marL="285750" indent="-285750">
                        <a:buFont typeface="Arial" panose="020B0604020202020204" pitchFamily="34" charset="0"/>
                        <a:buChar char="•"/>
                      </a:pPr>
                      <a:r>
                        <a:rPr lang="en-HK" sz="1600" dirty="0">
                          <a:effectLst/>
                        </a:rPr>
                        <a:t>Rapid growth continues</a:t>
                      </a:r>
                    </a:p>
                    <a:p>
                      <a:pPr marL="285750" indent="-285750">
                        <a:buFont typeface="Arial" panose="020B0604020202020204" pitchFamily="34" charset="0"/>
                        <a:buChar char="•"/>
                      </a:pPr>
                      <a:r>
                        <a:rPr lang="en-HK" sz="1600" dirty="0">
                          <a:effectLst/>
                        </a:rPr>
                        <a:t>Tourists want better quality and variety in facilities, accommodation and activities</a:t>
                      </a:r>
                    </a:p>
                  </a:txBody>
                  <a:tcPr marL="41840" marR="41840" marT="0" marB="0"/>
                </a:tc>
                <a:extLst>
                  <a:ext uri="{0D108BD9-81ED-4DB2-BD59-A6C34878D82A}">
                    <a16:rowId xmlns:a16="http://schemas.microsoft.com/office/drawing/2014/main" val="1336399000"/>
                  </a:ext>
                </a:extLst>
              </a:tr>
              <a:tr h="929850">
                <a:tc>
                  <a:txBody>
                    <a:bodyPr/>
                    <a:lstStyle/>
                    <a:p>
                      <a:r>
                        <a:rPr lang="en-HK" sz="1600" dirty="0">
                          <a:effectLst/>
                        </a:rPr>
                        <a:t>Consolidation</a:t>
                      </a:r>
                    </a:p>
                    <a:p>
                      <a:pPr marL="285750" indent="-285750">
                        <a:buFont typeface="Arial" panose="020B0604020202020204" pitchFamily="34" charset="0"/>
                        <a:buChar char="•"/>
                      </a:pPr>
                      <a:r>
                        <a:rPr lang="en-HK" sz="1600" dirty="0">
                          <a:effectLst/>
                        </a:rPr>
                        <a:t>National and multinational firms are evident</a:t>
                      </a:r>
                    </a:p>
                    <a:p>
                      <a:pPr marL="285750" indent="-285750">
                        <a:buFont typeface="Arial" panose="020B0604020202020204" pitchFamily="34" charset="0"/>
                        <a:buChar char="•"/>
                      </a:pPr>
                      <a:r>
                        <a:rPr lang="en-HK" sz="1600" dirty="0">
                          <a:effectLst/>
                        </a:rPr>
                        <a:t>Less growth in new developments</a:t>
                      </a:r>
                    </a:p>
                    <a:p>
                      <a:pPr marL="285750" indent="-285750">
                        <a:buFont typeface="Arial" panose="020B0604020202020204" pitchFamily="34" charset="0"/>
                        <a:buChar char="•"/>
                      </a:pPr>
                      <a:r>
                        <a:rPr lang="en-HK" sz="1600" dirty="0">
                          <a:effectLst/>
                        </a:rPr>
                        <a:t>Well defined tourism nodes</a:t>
                      </a:r>
                    </a:p>
                  </a:txBody>
                  <a:tcPr marL="41840" marR="41840" marT="0" marB="0"/>
                </a:tc>
                <a:tc>
                  <a:txBody>
                    <a:bodyPr/>
                    <a:lstStyle/>
                    <a:p>
                      <a:r>
                        <a:rPr lang="en-HK" sz="1600" dirty="0">
                          <a:effectLst/>
                        </a:rPr>
                        <a:t>Near Pyschocentrics / Sightseers</a:t>
                      </a:r>
                    </a:p>
                    <a:p>
                      <a:pPr marL="285750" indent="-285750">
                        <a:buFont typeface="Arial" panose="020B0604020202020204" pitchFamily="34" charset="0"/>
                        <a:buChar char="•"/>
                      </a:pPr>
                      <a:r>
                        <a:rPr lang="en-HK" sz="1600" dirty="0">
                          <a:effectLst/>
                        </a:rPr>
                        <a:t>Want well developed facilities</a:t>
                      </a:r>
                    </a:p>
                    <a:p>
                      <a:pPr marL="285750" indent="-285750">
                        <a:buFont typeface="Arial" panose="020B0604020202020204" pitchFamily="34" charset="0"/>
                        <a:buChar char="•"/>
                      </a:pPr>
                      <a:r>
                        <a:rPr lang="en-HK" sz="1600" dirty="0">
                          <a:effectLst/>
                        </a:rPr>
                        <a:t>Prefer built attractions</a:t>
                      </a:r>
                    </a:p>
                    <a:p>
                      <a:pPr marL="285750" indent="-285750">
                        <a:buFont typeface="Arial" panose="020B0604020202020204" pitchFamily="34" charset="0"/>
                        <a:buChar char="•"/>
                      </a:pPr>
                      <a:r>
                        <a:rPr lang="en-HK" sz="1600" dirty="0">
                          <a:effectLst/>
                        </a:rPr>
                        <a:t>Want known brands</a:t>
                      </a:r>
                    </a:p>
                  </a:txBody>
                  <a:tcPr marL="41840" marR="41840" marT="0" marB="0"/>
                </a:tc>
                <a:extLst>
                  <a:ext uri="{0D108BD9-81ED-4DB2-BD59-A6C34878D82A}">
                    <a16:rowId xmlns:a16="http://schemas.microsoft.com/office/drawing/2014/main" val="2789750187"/>
                  </a:ext>
                </a:extLst>
              </a:tr>
              <a:tr h="1162313">
                <a:tc>
                  <a:txBody>
                    <a:bodyPr/>
                    <a:lstStyle/>
                    <a:p>
                      <a:r>
                        <a:rPr lang="en-HK" sz="1600" dirty="0">
                          <a:effectLst/>
                        </a:rPr>
                        <a:t>Stagnation</a:t>
                      </a:r>
                    </a:p>
                    <a:p>
                      <a:pPr marL="285750" indent="-285750">
                        <a:buFont typeface="Arial" panose="020B0604020202020204" pitchFamily="34" charset="0"/>
                        <a:buChar char="•"/>
                      </a:pPr>
                      <a:r>
                        <a:rPr lang="en-HK" sz="1600" dirty="0">
                          <a:effectLst/>
                        </a:rPr>
                        <a:t>Peak arrivals reached</a:t>
                      </a:r>
                    </a:p>
                    <a:p>
                      <a:pPr marL="285750" indent="-285750">
                        <a:buFont typeface="Arial" panose="020B0604020202020204" pitchFamily="34" charset="0"/>
                        <a:buChar char="•"/>
                      </a:pPr>
                      <a:r>
                        <a:rPr lang="en-HK" sz="1600" dirty="0">
                          <a:effectLst/>
                        </a:rPr>
                        <a:t>Area well known but beginning to lose its appeal </a:t>
                      </a:r>
                    </a:p>
                    <a:p>
                      <a:pPr marL="285750" indent="-285750">
                        <a:buFont typeface="Arial" panose="020B0604020202020204" pitchFamily="34" charset="0"/>
                        <a:buChar char="•"/>
                      </a:pPr>
                      <a:r>
                        <a:rPr lang="en-HK" sz="1600" dirty="0">
                          <a:effectLst/>
                        </a:rPr>
                        <a:t>Artificial, built attractions dominate</a:t>
                      </a:r>
                    </a:p>
                    <a:p>
                      <a:pPr marL="285750" indent="-285750">
                        <a:buFont typeface="Arial" panose="020B0604020202020204" pitchFamily="34" charset="0"/>
                        <a:buChar char="•"/>
                      </a:pPr>
                      <a:r>
                        <a:rPr lang="en-HK" sz="1600" dirty="0">
                          <a:effectLst/>
                        </a:rPr>
                        <a:t>Heavy reliance on repeat visitation</a:t>
                      </a:r>
                      <a:endParaRPr lang="en-HK" sz="1600" dirty="0">
                        <a:effectLst/>
                        <a:latin typeface="Times New Roman" panose="02020603050405020304" pitchFamily="18" charset="0"/>
                        <a:ea typeface="Times New Roman" panose="02020603050405020304" pitchFamily="18" charset="0"/>
                      </a:endParaRPr>
                    </a:p>
                  </a:txBody>
                  <a:tcPr marL="41840" marR="41840" marT="0" marB="0"/>
                </a:tc>
                <a:tc>
                  <a:txBody>
                    <a:bodyPr/>
                    <a:lstStyle/>
                    <a:p>
                      <a:r>
                        <a:rPr lang="en-HK" sz="1600" dirty="0">
                          <a:effectLst/>
                        </a:rPr>
                        <a:t>Pyschocentrics / Traditionals</a:t>
                      </a:r>
                    </a:p>
                    <a:p>
                      <a:pPr marL="285750" indent="-285750">
                        <a:buFont typeface="Arial" panose="020B0604020202020204" pitchFamily="34" charset="0"/>
                        <a:buChar char="•"/>
                      </a:pPr>
                      <a:r>
                        <a:rPr lang="en-HK" sz="1600" dirty="0">
                          <a:effectLst/>
                        </a:rPr>
                        <a:t>Prefer familiar destinations</a:t>
                      </a:r>
                    </a:p>
                    <a:p>
                      <a:pPr marL="285750" indent="-285750">
                        <a:buFont typeface="Arial" panose="020B0604020202020204" pitchFamily="34" charset="0"/>
                        <a:buChar char="•"/>
                      </a:pPr>
                      <a:r>
                        <a:rPr lang="en-HK" sz="1600" dirty="0">
                          <a:effectLst/>
                        </a:rPr>
                        <a:t>Heavy repeat travel</a:t>
                      </a:r>
                    </a:p>
                    <a:p>
                      <a:pPr marL="285750" indent="-285750">
                        <a:buFont typeface="Arial" panose="020B0604020202020204" pitchFamily="34" charset="0"/>
                        <a:buChar char="•"/>
                      </a:pPr>
                      <a:r>
                        <a:rPr lang="en-HK" sz="1600" dirty="0">
                          <a:effectLst/>
                        </a:rPr>
                        <a:t>Prefer highly developed places </a:t>
                      </a:r>
                      <a:endParaRPr lang="en-HK" sz="1600" dirty="0">
                        <a:effectLst/>
                        <a:latin typeface="Times New Roman" panose="02020603050405020304" pitchFamily="18" charset="0"/>
                        <a:ea typeface="Times New Roman" panose="02020603050405020304" pitchFamily="18" charset="0"/>
                      </a:endParaRPr>
                    </a:p>
                  </a:txBody>
                  <a:tcPr marL="41840" marR="41840" marT="0" marB="0"/>
                </a:tc>
                <a:extLst>
                  <a:ext uri="{0D108BD9-81ED-4DB2-BD59-A6C34878D82A}">
                    <a16:rowId xmlns:a16="http://schemas.microsoft.com/office/drawing/2014/main" val="1917287271"/>
                  </a:ext>
                </a:extLst>
              </a:tr>
            </a:tbl>
          </a:graphicData>
        </a:graphic>
      </p:graphicFrame>
      <p:sp>
        <p:nvSpPr>
          <p:cNvPr id="4" name="Footer Placeholder 3">
            <a:extLst>
              <a:ext uri="{FF2B5EF4-FFF2-40B4-BE49-F238E27FC236}">
                <a16:creationId xmlns:a16="http://schemas.microsoft.com/office/drawing/2014/main" id="{90024056-9661-4D80-973C-6A8598E6D3B1}"/>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76481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HK" dirty="0"/>
              <a:t>Learning Objectives</a:t>
            </a:r>
            <a:endParaRPr lang="en-US" dirty="0"/>
          </a:p>
        </p:txBody>
      </p:sp>
      <p:sp>
        <p:nvSpPr>
          <p:cNvPr id="4" name="Content Placeholder 3"/>
          <p:cNvSpPr>
            <a:spLocks noGrp="1"/>
          </p:cNvSpPr>
          <p:nvPr>
            <p:ph idx="1"/>
          </p:nvPr>
        </p:nvSpPr>
        <p:spPr>
          <a:xfrm>
            <a:off x="838200" y="1758073"/>
            <a:ext cx="10515600" cy="4676538"/>
          </a:xfrm>
        </p:spPr>
        <p:txBody>
          <a:bodyPr/>
          <a:lstStyle/>
          <a:p>
            <a:r>
              <a:rPr lang="en-US" dirty="0"/>
              <a:t>Describe the biological basis of destination lifecycle models </a:t>
            </a:r>
          </a:p>
          <a:p>
            <a:r>
              <a:rPr lang="en-US" dirty="0"/>
              <a:t>Evaluate the validity of Butler’s and Plog’s lifecycle models </a:t>
            </a:r>
          </a:p>
          <a:p>
            <a:r>
              <a:rPr lang="en-US" dirty="0"/>
              <a:t>Analyse the strengths and limitations of each model </a:t>
            </a:r>
          </a:p>
          <a:p>
            <a:r>
              <a:rPr lang="en-US" dirty="0"/>
              <a:t>Compare and contrast the two models and describe how they integrate closely </a:t>
            </a:r>
          </a:p>
          <a:p>
            <a:r>
              <a:rPr lang="en-US" dirty="0"/>
              <a:t>Explain the role of carrying capacity</a:t>
            </a:r>
          </a:p>
        </p:txBody>
      </p:sp>
      <p:sp>
        <p:nvSpPr>
          <p:cNvPr id="2" name="Footer Placeholder 1">
            <a:extLst>
              <a:ext uri="{FF2B5EF4-FFF2-40B4-BE49-F238E27FC236}">
                <a16:creationId xmlns:a16="http://schemas.microsoft.com/office/drawing/2014/main" id="{C31BB5C8-1B04-461E-A683-A57E9562AE15}"/>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277901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34C79-4DC0-4A55-979C-8B878EE56F3D}"/>
              </a:ext>
            </a:extLst>
          </p:cNvPr>
          <p:cNvSpPr>
            <a:spLocks noGrp="1"/>
          </p:cNvSpPr>
          <p:nvPr>
            <p:ph type="title"/>
          </p:nvPr>
        </p:nvSpPr>
        <p:spPr/>
        <p:txBody>
          <a:bodyPr/>
          <a:lstStyle/>
          <a:p>
            <a:r>
              <a:rPr lang="en-HK" dirty="0"/>
              <a:t>Biological origins of lifecycle models</a:t>
            </a:r>
          </a:p>
        </p:txBody>
      </p:sp>
      <p:sp>
        <p:nvSpPr>
          <p:cNvPr id="3" name="Content Placeholder 2">
            <a:extLst>
              <a:ext uri="{FF2B5EF4-FFF2-40B4-BE49-F238E27FC236}">
                <a16:creationId xmlns:a16="http://schemas.microsoft.com/office/drawing/2014/main" id="{B31C4409-A5FA-45C4-8F67-18E9548E2D99}"/>
              </a:ext>
            </a:extLst>
          </p:cNvPr>
          <p:cNvSpPr>
            <a:spLocks noGrp="1"/>
          </p:cNvSpPr>
          <p:nvPr>
            <p:ph idx="1"/>
          </p:nvPr>
        </p:nvSpPr>
        <p:spPr/>
        <p:txBody>
          <a:bodyPr>
            <a:normAutofit fontScale="92500" lnSpcReduction="10000"/>
          </a:bodyPr>
          <a:lstStyle/>
          <a:p>
            <a:r>
              <a:rPr lang="en-HK" dirty="0"/>
              <a:t>3 complementary models</a:t>
            </a:r>
          </a:p>
          <a:p>
            <a:pPr lvl="1"/>
            <a:r>
              <a:rPr lang="en-US" dirty="0"/>
              <a:t>Lifecycle that all higher organisms progress through </a:t>
            </a:r>
          </a:p>
          <a:p>
            <a:pPr lvl="2"/>
            <a:r>
              <a:rPr lang="en-US" dirty="0"/>
              <a:t>Individual biological specimens live predictable patterns of birth, growth, maturity, decline and death </a:t>
            </a:r>
          </a:p>
          <a:p>
            <a:pPr lvl="2"/>
            <a:r>
              <a:rPr lang="en-US" dirty="0"/>
              <a:t>But it is overly simplistic </a:t>
            </a:r>
          </a:p>
          <a:p>
            <a:pPr lvl="1"/>
            <a:r>
              <a:rPr lang="en-US" dirty="0"/>
              <a:t>Consider studies of populations of species </a:t>
            </a:r>
          </a:p>
          <a:p>
            <a:pPr lvl="2"/>
            <a:r>
              <a:rPr lang="en-US" dirty="0"/>
              <a:t>Collective shape of the lifecycle curve is influenced by a range of biological factors, including food supply, competitors and the carrying capacity of the environment where the entity lives </a:t>
            </a:r>
          </a:p>
          <a:p>
            <a:pPr lvl="2"/>
            <a:r>
              <a:rPr lang="en-US" dirty="0"/>
              <a:t>Relates  well to the theory of the diffusion of products, innovation and the overarching lifecycle collections like entities evolve through </a:t>
            </a:r>
          </a:p>
          <a:p>
            <a:pPr lvl="1"/>
            <a:r>
              <a:rPr lang="en-US" dirty="0"/>
              <a:t>Evolutionary model of the lifecycle </a:t>
            </a:r>
          </a:p>
          <a:p>
            <a:pPr lvl="2"/>
            <a:r>
              <a:rPr lang="en-US" dirty="0"/>
              <a:t>The evolutionary cycle is used to explain the phenomenon of the growth and proliferation of species, groups of biological specimens that can breed within but not outside each group </a:t>
            </a:r>
          </a:p>
          <a:p>
            <a:pPr lvl="2"/>
            <a:r>
              <a:rPr lang="en-US" dirty="0"/>
              <a:t>Dynamic, open-ended</a:t>
            </a:r>
            <a:endParaRPr lang="en-HK" dirty="0"/>
          </a:p>
          <a:p>
            <a:pPr lvl="1"/>
            <a:endParaRPr lang="en-HK" dirty="0"/>
          </a:p>
        </p:txBody>
      </p:sp>
      <p:sp>
        <p:nvSpPr>
          <p:cNvPr id="4" name="Footer Placeholder 3">
            <a:extLst>
              <a:ext uri="{FF2B5EF4-FFF2-40B4-BE49-F238E27FC236}">
                <a16:creationId xmlns:a16="http://schemas.microsoft.com/office/drawing/2014/main" id="{C6257602-BEA7-4307-ADB8-13E61DA14165}"/>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855554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lstStyle/>
          <a:p>
            <a:pPr eaLnBrk="1" hangingPunct="1"/>
            <a:r>
              <a:rPr lang="en-HK" dirty="0"/>
              <a:t>Butler’s (1980) model</a:t>
            </a:r>
            <a:endParaRPr lang="en-US" altLang="zh-TW" dirty="0">
              <a:ea typeface="新細明體" pitchFamily="18" charset="-120"/>
            </a:endParaRPr>
          </a:p>
        </p:txBody>
      </p:sp>
      <p:sp>
        <p:nvSpPr>
          <p:cNvPr id="351235" name="Rectangle 3"/>
          <p:cNvSpPr>
            <a:spLocks noGrp="1" noChangeArrowheads="1"/>
          </p:cNvSpPr>
          <p:nvPr>
            <p:ph type="body" idx="1"/>
          </p:nvPr>
        </p:nvSpPr>
        <p:spPr>
          <a:xfrm>
            <a:off x="661803" y="1429697"/>
            <a:ext cx="10691997" cy="4747266"/>
          </a:xfrm>
        </p:spPr>
        <p:txBody>
          <a:bodyPr>
            <a:noAutofit/>
          </a:bodyPr>
          <a:lstStyle/>
          <a:p>
            <a:pPr>
              <a:lnSpc>
                <a:spcPct val="80000"/>
              </a:lnSpc>
            </a:pPr>
            <a:r>
              <a:rPr lang="en-US" sz="2400" dirty="0"/>
              <a:t>“The Concept of a Tourist Area Cycle of Evolution”</a:t>
            </a:r>
          </a:p>
          <a:p>
            <a:pPr>
              <a:lnSpc>
                <a:spcPct val="80000"/>
              </a:lnSpc>
            </a:pPr>
            <a:r>
              <a:rPr lang="en-US" sz="2400" dirty="0"/>
              <a:t>Evolution implies an open ended, infinite process where change is part of the normal order of events </a:t>
            </a:r>
          </a:p>
          <a:p>
            <a:pPr>
              <a:lnSpc>
                <a:spcPct val="80000"/>
              </a:lnSpc>
            </a:pPr>
            <a:r>
              <a:rPr lang="en-US" sz="2400" dirty="0"/>
              <a:t>Relates to how entire systems collectively interact to influence change</a:t>
            </a:r>
          </a:p>
          <a:p>
            <a:pPr>
              <a:lnSpc>
                <a:spcPct val="80000"/>
              </a:lnSpc>
            </a:pPr>
            <a:r>
              <a:rPr lang="en-US" sz="2400" dirty="0"/>
              <a:t>The opening paragraph of his paper states </a:t>
            </a:r>
          </a:p>
          <a:p>
            <a:pPr marL="457200" lvl="1" indent="0">
              <a:lnSpc>
                <a:spcPct val="80000"/>
              </a:lnSpc>
              <a:buNone/>
            </a:pPr>
            <a:r>
              <a:rPr lang="en-US" dirty="0"/>
              <a:t>“There can be little doubt that tourist areas are dynamic, that they evolve and change over time. This evolution is brought about by a variety of factors including changes in the preferences and needs of visitors, the gradual deterioration and possible replacement of physical plant and facilities, and the change (or even disappearance) of the original natural and cultural attractions which were responsible for the initial popularity of the area. In some cases, while these attractions remain, they may be utilized for different purposes or come to be regarded as less significant in comparison with imported attractions.” (Butler 1980:5)</a:t>
            </a:r>
            <a:endParaRPr lang="en-US" altLang="zh-TW" dirty="0">
              <a:ea typeface="新細明體" pitchFamily="18" charset="-120"/>
            </a:endParaRPr>
          </a:p>
        </p:txBody>
      </p:sp>
      <p:sp>
        <p:nvSpPr>
          <p:cNvPr id="2" name="Footer Placeholder 1">
            <a:extLst>
              <a:ext uri="{FF2B5EF4-FFF2-40B4-BE49-F238E27FC236}">
                <a16:creationId xmlns:a16="http://schemas.microsoft.com/office/drawing/2014/main" id="{57E89351-0627-4DFF-85CB-2477A8850AE3}"/>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87478-9166-4CDB-AE90-447F0E6AB50B}"/>
              </a:ext>
            </a:extLst>
          </p:cNvPr>
          <p:cNvSpPr>
            <a:spLocks noGrp="1"/>
          </p:cNvSpPr>
          <p:nvPr>
            <p:ph type="title"/>
          </p:nvPr>
        </p:nvSpPr>
        <p:spPr/>
        <p:txBody>
          <a:bodyPr/>
          <a:lstStyle/>
          <a:p>
            <a:r>
              <a:rPr lang="en-HK" dirty="0"/>
              <a:t>Core assumptions</a:t>
            </a:r>
          </a:p>
        </p:txBody>
      </p:sp>
      <p:sp>
        <p:nvSpPr>
          <p:cNvPr id="3" name="Content Placeholder 2">
            <a:extLst>
              <a:ext uri="{FF2B5EF4-FFF2-40B4-BE49-F238E27FC236}">
                <a16:creationId xmlns:a16="http://schemas.microsoft.com/office/drawing/2014/main" id="{C8DBE207-BF08-4585-B905-A978EB5911BA}"/>
              </a:ext>
            </a:extLst>
          </p:cNvPr>
          <p:cNvSpPr>
            <a:spLocks noGrp="1"/>
          </p:cNvSpPr>
          <p:nvPr>
            <p:ph idx="1"/>
          </p:nvPr>
        </p:nvSpPr>
        <p:spPr>
          <a:xfrm>
            <a:off x="752738" y="1328659"/>
            <a:ext cx="10601062" cy="4848304"/>
          </a:xfrm>
        </p:spPr>
        <p:txBody>
          <a:bodyPr>
            <a:normAutofit/>
          </a:bodyPr>
          <a:lstStyle/>
          <a:p>
            <a:r>
              <a:rPr lang="en-US" dirty="0"/>
              <a:t>Adopts a supply side perspective (mostly)</a:t>
            </a:r>
          </a:p>
          <a:p>
            <a:r>
              <a:rPr lang="en-US" dirty="0"/>
              <a:t>Supply of products and services changes, usually in response to changing consumer demand, but occasionally in a proactive manner to lead demand change </a:t>
            </a:r>
          </a:p>
          <a:p>
            <a:r>
              <a:rPr lang="en-US" dirty="0"/>
              <a:t>Demand changes as destinations evolve, with the type of tourist becoming increasingly ‘softer’ as destinations mature </a:t>
            </a:r>
          </a:p>
          <a:p>
            <a:r>
              <a:rPr lang="en-US" dirty="0"/>
              <a:t>Limits of growth are determined by the destination’s carrying capacity and once it is reached or exceeded, the destination is at risk of entering decline. At risk, but not pre-determined to do so!</a:t>
            </a:r>
            <a:endParaRPr lang="en-HK" dirty="0"/>
          </a:p>
        </p:txBody>
      </p:sp>
      <p:sp>
        <p:nvSpPr>
          <p:cNvPr id="4" name="Footer Placeholder 3">
            <a:extLst>
              <a:ext uri="{FF2B5EF4-FFF2-40B4-BE49-F238E27FC236}">
                <a16:creationId xmlns:a16="http://schemas.microsoft.com/office/drawing/2014/main" id="{CD46A04E-DDB8-4236-BA6B-29E71861EBEE}"/>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12771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a:xfrm>
            <a:off x="1790700" y="411482"/>
            <a:ext cx="8248650" cy="731519"/>
          </a:xfrm>
        </p:spPr>
        <p:txBody>
          <a:bodyPr>
            <a:normAutofit/>
          </a:bodyPr>
          <a:lstStyle/>
          <a:p>
            <a:pPr eaLnBrk="1" hangingPunct="1"/>
            <a:endParaRPr lang="zh-TW" altLang="en-US" dirty="0">
              <a:ea typeface="新細明體" pitchFamily="18" charset="-120"/>
            </a:endParaRPr>
          </a:p>
        </p:txBody>
      </p:sp>
      <p:sp>
        <p:nvSpPr>
          <p:cNvPr id="352259" name="Rectangle 3"/>
          <p:cNvSpPr>
            <a:spLocks noGrp="1" noChangeArrowheads="1"/>
          </p:cNvSpPr>
          <p:nvPr>
            <p:ph type="body" idx="1"/>
          </p:nvPr>
        </p:nvSpPr>
        <p:spPr/>
        <p:txBody>
          <a:bodyPr/>
          <a:lstStyle/>
          <a:p>
            <a:pPr eaLnBrk="1" hangingPunct="1"/>
            <a:endParaRPr lang="zh-TW" altLang="en-US">
              <a:ea typeface="新細明體" pitchFamily="18" charset="-120"/>
            </a:endParaRPr>
          </a:p>
        </p:txBody>
      </p:sp>
      <p:pic>
        <p:nvPicPr>
          <p:cNvPr id="352260" name="Picture 4" descr="talc1"/>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47568" y="162342"/>
            <a:ext cx="7610856" cy="5230862"/>
          </a:xfrm>
          <a:prstGeom prst="rect">
            <a:avLst/>
          </a:prstGeom>
          <a:noFill/>
          <a:ln w="9525">
            <a:noFill/>
            <a:miter lim="800000"/>
            <a:headEnd/>
            <a:tailEnd/>
          </a:ln>
        </p:spPr>
      </p:pic>
      <p:sp>
        <p:nvSpPr>
          <p:cNvPr id="2" name="TextBox 1">
            <a:extLst>
              <a:ext uri="{FF2B5EF4-FFF2-40B4-BE49-F238E27FC236}">
                <a16:creationId xmlns:a16="http://schemas.microsoft.com/office/drawing/2014/main" id="{70FCDE36-B8BA-4DD1-838A-8181812AD07D}"/>
              </a:ext>
            </a:extLst>
          </p:cNvPr>
          <p:cNvSpPr txBox="1"/>
          <p:nvPr/>
        </p:nvSpPr>
        <p:spPr>
          <a:xfrm>
            <a:off x="7259629" y="5607646"/>
            <a:ext cx="3334276" cy="369332"/>
          </a:xfrm>
          <a:prstGeom prst="rect">
            <a:avLst/>
          </a:prstGeom>
          <a:noFill/>
        </p:spPr>
        <p:txBody>
          <a:bodyPr wrap="square" rtlCol="0">
            <a:spAutoFit/>
          </a:bodyPr>
          <a:lstStyle/>
          <a:p>
            <a:r>
              <a:rPr lang="en-HK" dirty="0"/>
              <a:t>Source: Butler 1980</a:t>
            </a:r>
          </a:p>
        </p:txBody>
      </p:sp>
      <p:sp>
        <p:nvSpPr>
          <p:cNvPr id="3" name="Footer Placeholder 2">
            <a:extLst>
              <a:ext uri="{FF2B5EF4-FFF2-40B4-BE49-F238E27FC236}">
                <a16:creationId xmlns:a16="http://schemas.microsoft.com/office/drawing/2014/main" id="{13A12BF3-A645-468C-94D5-B400ACB23912}"/>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CAB205F-FB66-405A-B511-9781C2D4C120}"/>
              </a:ext>
            </a:extLst>
          </p:cNvPr>
          <p:cNvSpPr>
            <a:spLocks noGrp="1"/>
          </p:cNvSpPr>
          <p:nvPr>
            <p:ph type="ftr" sz="quarter" idx="4294967295"/>
          </p:nvPr>
        </p:nvSpPr>
        <p:spPr>
          <a:xfrm>
            <a:off x="0" y="6356350"/>
            <a:ext cx="4114800" cy="365125"/>
          </a:xfrm>
          <a:prstGeom prst="rect">
            <a:avLst/>
          </a:prstGeom>
        </p:spPr>
        <p:txBody>
          <a:bodyPr/>
          <a:lstStyle/>
          <a:p>
            <a:r>
              <a:rPr lang="en-GB"/>
              <a:t>Tourism Theories, Concepts and Models by McKercher and Prideaux © Goodfellow Publishers 2021</a:t>
            </a:r>
            <a:endParaRPr lang="en-GB" dirty="0"/>
          </a:p>
        </p:txBody>
      </p:sp>
      <p:graphicFrame>
        <p:nvGraphicFramePr>
          <p:cNvPr id="7" name="Table 6">
            <a:extLst>
              <a:ext uri="{FF2B5EF4-FFF2-40B4-BE49-F238E27FC236}">
                <a16:creationId xmlns:a16="http://schemas.microsoft.com/office/drawing/2014/main" id="{9B55DE0D-5DF3-4FF2-9E59-42EE6337CB91}"/>
              </a:ext>
            </a:extLst>
          </p:cNvPr>
          <p:cNvGraphicFramePr>
            <a:graphicFrameLocks noGrp="1"/>
          </p:cNvGraphicFramePr>
          <p:nvPr/>
        </p:nvGraphicFramePr>
        <p:xfrm>
          <a:off x="1116477" y="464901"/>
          <a:ext cx="9482479" cy="5248836"/>
        </p:xfrm>
        <a:graphic>
          <a:graphicData uri="http://schemas.openxmlformats.org/drawingml/2006/table">
            <a:tbl>
              <a:tblPr firstRow="1" firstCol="1" bandRow="1">
                <a:tableStyleId>{5C22544A-7EE6-4342-B048-85BDC9FD1C3A}</a:tableStyleId>
              </a:tblPr>
              <a:tblGrid>
                <a:gridCol w="2026351">
                  <a:extLst>
                    <a:ext uri="{9D8B030D-6E8A-4147-A177-3AD203B41FA5}">
                      <a16:colId xmlns:a16="http://schemas.microsoft.com/office/drawing/2014/main" val="2902366262"/>
                    </a:ext>
                  </a:extLst>
                </a:gridCol>
                <a:gridCol w="7456128">
                  <a:extLst>
                    <a:ext uri="{9D8B030D-6E8A-4147-A177-3AD203B41FA5}">
                      <a16:colId xmlns:a16="http://schemas.microsoft.com/office/drawing/2014/main" val="1930160892"/>
                    </a:ext>
                  </a:extLst>
                </a:gridCol>
              </a:tblGrid>
              <a:tr h="353574">
                <a:tc>
                  <a:txBody>
                    <a:bodyPr/>
                    <a:lstStyle/>
                    <a:p>
                      <a:pPr>
                        <a:lnSpc>
                          <a:spcPct val="150000"/>
                        </a:lnSpc>
                      </a:pPr>
                      <a:r>
                        <a:rPr lang="en-US" sz="1800" dirty="0">
                          <a:effectLst/>
                        </a:rPr>
                        <a:t>Stage</a:t>
                      </a:r>
                      <a:endParaRPr lang="en-HK" sz="1800" dirty="0">
                        <a:effectLst/>
                        <a:latin typeface="Times New Roman" panose="02020603050405020304" pitchFamily="18" charset="0"/>
                        <a:ea typeface="Times New Roman" panose="02020603050405020304" pitchFamily="18" charset="0"/>
                      </a:endParaRPr>
                    </a:p>
                  </a:txBody>
                  <a:tcPr marL="41583" marR="41583" marT="0" marB="0"/>
                </a:tc>
                <a:tc>
                  <a:txBody>
                    <a:bodyPr/>
                    <a:lstStyle/>
                    <a:p>
                      <a:pPr>
                        <a:lnSpc>
                          <a:spcPct val="150000"/>
                        </a:lnSpc>
                      </a:pPr>
                      <a:r>
                        <a:rPr lang="en-US" sz="1800" dirty="0">
                          <a:effectLst/>
                        </a:rPr>
                        <a:t>Characteristic</a:t>
                      </a:r>
                      <a:endParaRPr lang="en-HK" sz="1800" dirty="0">
                        <a:effectLst/>
                        <a:latin typeface="Times New Roman" panose="02020603050405020304" pitchFamily="18" charset="0"/>
                        <a:ea typeface="Times New Roman" panose="02020603050405020304" pitchFamily="18" charset="0"/>
                      </a:endParaRPr>
                    </a:p>
                  </a:txBody>
                  <a:tcPr marL="41583" marR="41583" marT="0" marB="0"/>
                </a:tc>
                <a:extLst>
                  <a:ext uri="{0D108BD9-81ED-4DB2-BD59-A6C34878D82A}">
                    <a16:rowId xmlns:a16="http://schemas.microsoft.com/office/drawing/2014/main" val="2280974734"/>
                  </a:ext>
                </a:extLst>
              </a:tr>
              <a:tr h="767962">
                <a:tc>
                  <a:txBody>
                    <a:bodyPr/>
                    <a:lstStyle/>
                    <a:p>
                      <a:pPr>
                        <a:lnSpc>
                          <a:spcPct val="100000"/>
                        </a:lnSpc>
                      </a:pPr>
                      <a:r>
                        <a:rPr lang="en-US" sz="1800" dirty="0">
                          <a:effectLst/>
                        </a:rPr>
                        <a:t>Exploration</a:t>
                      </a:r>
                      <a:endParaRPr lang="en-HK" sz="1800" dirty="0">
                        <a:effectLst/>
                        <a:latin typeface="Times New Roman" panose="02020603050405020304" pitchFamily="18" charset="0"/>
                        <a:ea typeface="Times New Roman" panose="02020603050405020304" pitchFamily="18" charset="0"/>
                      </a:endParaRPr>
                    </a:p>
                  </a:txBody>
                  <a:tcPr marL="41583" marR="41583" marT="0" marB="0"/>
                </a:tc>
                <a:tc>
                  <a:txBody>
                    <a:bodyPr/>
                    <a:lstStyle/>
                    <a:p>
                      <a:pPr marL="342900" lvl="0" indent="-342900">
                        <a:lnSpc>
                          <a:spcPct val="100000"/>
                        </a:lnSpc>
                        <a:buFont typeface="Symbol" panose="05050102010706020507" pitchFamily="18" charset="2"/>
                        <a:buChar char=""/>
                        <a:tabLst>
                          <a:tab pos="228600" algn="l"/>
                        </a:tabLst>
                      </a:pPr>
                      <a:r>
                        <a:rPr lang="en-US" sz="1800" dirty="0">
                          <a:effectLst/>
                        </a:rPr>
                        <a:t>Few explorers or drifters visiting sites with no public facilities</a:t>
                      </a:r>
                      <a:endParaRPr lang="en-HK" sz="1800" dirty="0">
                        <a:effectLst/>
                      </a:endParaRPr>
                    </a:p>
                    <a:p>
                      <a:pPr marL="342900" lvl="0" indent="-342900">
                        <a:lnSpc>
                          <a:spcPct val="100000"/>
                        </a:lnSpc>
                        <a:buFont typeface="Symbol" panose="05050102010706020507" pitchFamily="18" charset="2"/>
                        <a:buChar char=""/>
                        <a:tabLst>
                          <a:tab pos="228600" algn="l"/>
                        </a:tabLst>
                      </a:pPr>
                      <a:r>
                        <a:rPr lang="en-US" sz="1800" dirty="0">
                          <a:effectLst/>
                        </a:rPr>
                        <a:t>Visitors attracted to the destination by its natural physical feature</a:t>
                      </a:r>
                      <a:endParaRPr lang="en-HK" sz="1800" dirty="0">
                        <a:effectLst/>
                      </a:endParaRPr>
                    </a:p>
                    <a:p>
                      <a:pPr marL="342900" lvl="0" indent="-342900">
                        <a:lnSpc>
                          <a:spcPct val="100000"/>
                        </a:lnSpc>
                        <a:buFont typeface="Symbol" panose="05050102010706020507" pitchFamily="18" charset="2"/>
                        <a:buChar char=""/>
                        <a:tabLst>
                          <a:tab pos="228600" algn="l"/>
                        </a:tabLst>
                      </a:pPr>
                      <a:r>
                        <a:rPr lang="en-US" sz="1800" dirty="0">
                          <a:effectLst/>
                        </a:rPr>
                        <a:t>Specific visitor type of a select nature </a:t>
                      </a:r>
                      <a:endParaRPr lang="en-HK" sz="1800" dirty="0">
                        <a:effectLst/>
                        <a:latin typeface="Times New Roman" panose="02020603050405020304" pitchFamily="18" charset="0"/>
                        <a:ea typeface="SimSun" panose="02010600030101010101" pitchFamily="2" charset="-122"/>
                        <a:cs typeface="Univers Condensed" panose="020B0506020202050204" pitchFamily="34" charset="0"/>
                      </a:endParaRPr>
                    </a:p>
                  </a:txBody>
                  <a:tcPr marL="41583" marR="41583" marT="0" marB="0"/>
                </a:tc>
                <a:extLst>
                  <a:ext uri="{0D108BD9-81ED-4DB2-BD59-A6C34878D82A}">
                    <a16:rowId xmlns:a16="http://schemas.microsoft.com/office/drawing/2014/main" val="1260221119"/>
                  </a:ext>
                </a:extLst>
              </a:tr>
              <a:tr h="811334">
                <a:tc>
                  <a:txBody>
                    <a:bodyPr/>
                    <a:lstStyle/>
                    <a:p>
                      <a:pPr>
                        <a:lnSpc>
                          <a:spcPct val="100000"/>
                        </a:lnSpc>
                      </a:pPr>
                      <a:r>
                        <a:rPr lang="en-US" sz="1800" dirty="0">
                          <a:effectLst/>
                        </a:rPr>
                        <a:t>Involvement</a:t>
                      </a:r>
                      <a:endParaRPr lang="en-HK" sz="1800" dirty="0">
                        <a:effectLst/>
                        <a:latin typeface="Times New Roman" panose="02020603050405020304" pitchFamily="18" charset="0"/>
                        <a:ea typeface="Times New Roman" panose="02020603050405020304" pitchFamily="18" charset="0"/>
                      </a:endParaRPr>
                    </a:p>
                  </a:txBody>
                  <a:tcPr marL="41583" marR="41583" marT="0" marB="0"/>
                </a:tc>
                <a:tc>
                  <a:txBody>
                    <a:bodyPr/>
                    <a:lstStyle/>
                    <a:p>
                      <a:pPr marL="342900" lvl="0" indent="-342900">
                        <a:lnSpc>
                          <a:spcPct val="100000"/>
                        </a:lnSpc>
                        <a:buFont typeface="Symbol" panose="05050102010706020507" pitchFamily="18" charset="2"/>
                        <a:buChar char=""/>
                        <a:tabLst>
                          <a:tab pos="236220" algn="l"/>
                        </a:tabLst>
                      </a:pPr>
                      <a:r>
                        <a:rPr lang="en-US" sz="1800" dirty="0">
                          <a:effectLst/>
                        </a:rPr>
                        <a:t>Limited interaction between local residents and the tourism industry</a:t>
                      </a:r>
                    </a:p>
                    <a:p>
                      <a:pPr marL="342900" lvl="0" indent="-342900">
                        <a:lnSpc>
                          <a:spcPct val="100000"/>
                        </a:lnSpc>
                        <a:buFont typeface="Symbol" panose="05050102010706020507" pitchFamily="18" charset="2"/>
                        <a:buChar char=""/>
                        <a:tabLst>
                          <a:tab pos="236220" algn="l"/>
                        </a:tabLst>
                      </a:pPr>
                      <a:r>
                        <a:rPr lang="en-US" sz="1800" dirty="0">
                          <a:effectLst/>
                        </a:rPr>
                        <a:t>Increased advertising induces a definable pattern of seasonal variation</a:t>
                      </a:r>
                      <a:endParaRPr lang="en-HK" sz="1800" dirty="0">
                        <a:effectLst/>
                      </a:endParaRPr>
                    </a:p>
                    <a:p>
                      <a:pPr marL="342900" lvl="0" indent="-342900">
                        <a:lnSpc>
                          <a:spcPct val="100000"/>
                        </a:lnSpc>
                        <a:buFont typeface="Symbol" panose="05050102010706020507" pitchFamily="18" charset="2"/>
                        <a:buChar char=""/>
                        <a:tabLst>
                          <a:tab pos="236220" algn="l"/>
                        </a:tabLst>
                      </a:pPr>
                      <a:r>
                        <a:rPr lang="en-US" sz="1800" dirty="0">
                          <a:effectLst/>
                        </a:rPr>
                        <a:t>Definite market are beginning to emerge</a:t>
                      </a:r>
                      <a:endParaRPr lang="en-HK" sz="1800" dirty="0">
                        <a:effectLst/>
                        <a:latin typeface="Times New Roman" panose="02020603050405020304" pitchFamily="18" charset="0"/>
                        <a:ea typeface="SimSun" panose="02010600030101010101" pitchFamily="2" charset="-122"/>
                        <a:cs typeface="Univers Condensed" panose="020B0506020202050204" pitchFamily="34" charset="0"/>
                      </a:endParaRPr>
                    </a:p>
                  </a:txBody>
                  <a:tcPr marL="41583" marR="41583" marT="0" marB="0"/>
                </a:tc>
                <a:extLst>
                  <a:ext uri="{0D108BD9-81ED-4DB2-BD59-A6C34878D82A}">
                    <a16:rowId xmlns:a16="http://schemas.microsoft.com/office/drawing/2014/main" val="3699605233"/>
                  </a:ext>
                </a:extLst>
              </a:tr>
              <a:tr h="1089007">
                <a:tc>
                  <a:txBody>
                    <a:bodyPr/>
                    <a:lstStyle/>
                    <a:p>
                      <a:pPr>
                        <a:lnSpc>
                          <a:spcPct val="100000"/>
                        </a:lnSpc>
                      </a:pPr>
                      <a:r>
                        <a:rPr lang="en-US" sz="1800" dirty="0">
                          <a:effectLst/>
                        </a:rPr>
                        <a:t>Development</a:t>
                      </a:r>
                      <a:endParaRPr lang="en-HK" sz="1800" dirty="0">
                        <a:effectLst/>
                        <a:latin typeface="Times New Roman" panose="02020603050405020304" pitchFamily="18" charset="0"/>
                        <a:ea typeface="Times New Roman" panose="02020603050405020304" pitchFamily="18" charset="0"/>
                      </a:endParaRPr>
                    </a:p>
                  </a:txBody>
                  <a:tcPr marL="41583" marR="41583" marT="0" marB="0"/>
                </a:tc>
                <a:tc>
                  <a:txBody>
                    <a:bodyPr/>
                    <a:lstStyle/>
                    <a:p>
                      <a:pPr marL="342900" lvl="0" indent="-342900">
                        <a:lnSpc>
                          <a:spcPct val="100000"/>
                        </a:lnSpc>
                        <a:buFont typeface="Symbol" panose="05050102010706020507" pitchFamily="18" charset="2"/>
                        <a:buChar char=""/>
                        <a:tabLst>
                          <a:tab pos="236220" algn="l"/>
                        </a:tabLst>
                      </a:pPr>
                      <a:r>
                        <a:rPr lang="en-US" sz="1800" dirty="0">
                          <a:effectLst/>
                        </a:rPr>
                        <a:t>Development of additional tourist facilities and increased promotion</a:t>
                      </a:r>
                      <a:endParaRPr lang="en-HK" sz="1800" dirty="0">
                        <a:effectLst/>
                      </a:endParaRPr>
                    </a:p>
                    <a:p>
                      <a:pPr marL="342900" lvl="0" indent="-342900">
                        <a:lnSpc>
                          <a:spcPct val="100000"/>
                        </a:lnSpc>
                        <a:buFont typeface="Symbol" panose="05050102010706020507" pitchFamily="18" charset="2"/>
                        <a:buChar char=""/>
                        <a:tabLst>
                          <a:tab pos="236220" algn="l"/>
                        </a:tabLst>
                      </a:pPr>
                      <a:r>
                        <a:rPr lang="en-US" sz="1800" dirty="0">
                          <a:effectLst/>
                        </a:rPr>
                        <a:t>Greater control of the tourist trade by outsiders</a:t>
                      </a:r>
                      <a:endParaRPr lang="en-HK" sz="1800" dirty="0">
                        <a:effectLst/>
                      </a:endParaRPr>
                    </a:p>
                    <a:p>
                      <a:pPr marL="342900" lvl="0" indent="-342900">
                        <a:lnSpc>
                          <a:spcPct val="100000"/>
                        </a:lnSpc>
                        <a:buFont typeface="Symbol" panose="05050102010706020507" pitchFamily="18" charset="2"/>
                        <a:buChar char=""/>
                        <a:tabLst>
                          <a:tab pos="236220" algn="l"/>
                        </a:tabLst>
                      </a:pPr>
                      <a:r>
                        <a:rPr lang="en-US" sz="1800" dirty="0">
                          <a:effectLst/>
                        </a:rPr>
                        <a:t>Number of tourists at peak periods far outweighs the size of the resident population, inducing rising antagonism </a:t>
                      </a:r>
                      <a:endParaRPr lang="en-HK" sz="1800" dirty="0">
                        <a:effectLst/>
                        <a:latin typeface="Times New Roman" panose="02020603050405020304" pitchFamily="18" charset="0"/>
                        <a:ea typeface="SimSun" panose="02010600030101010101" pitchFamily="2" charset="-122"/>
                        <a:cs typeface="Univers Condensed" panose="020B0506020202050204" pitchFamily="34" charset="0"/>
                      </a:endParaRPr>
                    </a:p>
                  </a:txBody>
                  <a:tcPr marL="41583" marR="41583" marT="0" marB="0"/>
                </a:tc>
                <a:extLst>
                  <a:ext uri="{0D108BD9-81ED-4DB2-BD59-A6C34878D82A}">
                    <a16:rowId xmlns:a16="http://schemas.microsoft.com/office/drawing/2014/main" val="3552522433"/>
                  </a:ext>
                </a:extLst>
              </a:tr>
              <a:tr h="1163493">
                <a:tc>
                  <a:txBody>
                    <a:bodyPr/>
                    <a:lstStyle/>
                    <a:p>
                      <a:pPr>
                        <a:lnSpc>
                          <a:spcPct val="100000"/>
                        </a:lnSpc>
                      </a:pPr>
                      <a:r>
                        <a:rPr lang="en-US" sz="1800" dirty="0">
                          <a:effectLst/>
                        </a:rPr>
                        <a:t>Consolidation</a:t>
                      </a:r>
                      <a:endParaRPr lang="en-HK" sz="1800" dirty="0">
                        <a:effectLst/>
                        <a:latin typeface="Times New Roman" panose="02020603050405020304" pitchFamily="18" charset="0"/>
                        <a:ea typeface="Times New Roman" panose="02020603050405020304" pitchFamily="18" charset="0"/>
                      </a:endParaRPr>
                    </a:p>
                  </a:txBody>
                  <a:tcPr marL="41583" marR="41583" marT="0" marB="0"/>
                </a:tc>
                <a:tc>
                  <a:txBody>
                    <a:bodyPr/>
                    <a:lstStyle/>
                    <a:p>
                      <a:pPr marL="342900" lvl="0" indent="-342900">
                        <a:lnSpc>
                          <a:spcPct val="100000"/>
                        </a:lnSpc>
                        <a:buFont typeface="Symbol" panose="05050102010706020507" pitchFamily="18" charset="2"/>
                        <a:buChar char=""/>
                        <a:tabLst>
                          <a:tab pos="236220" algn="l"/>
                        </a:tabLst>
                      </a:pPr>
                      <a:r>
                        <a:rPr lang="en-US" sz="1800" dirty="0">
                          <a:effectLst/>
                        </a:rPr>
                        <a:t>Tourism has become a major part of the local economy, </a:t>
                      </a:r>
                    </a:p>
                    <a:p>
                      <a:pPr marL="342900" lvl="0" indent="-342900">
                        <a:lnSpc>
                          <a:spcPct val="100000"/>
                        </a:lnSpc>
                        <a:buFont typeface="Symbol" panose="05050102010706020507" pitchFamily="18" charset="2"/>
                        <a:buChar char=""/>
                        <a:tabLst>
                          <a:tab pos="236220" algn="l"/>
                        </a:tabLst>
                      </a:pPr>
                      <a:r>
                        <a:rPr lang="en-US" sz="1800" dirty="0">
                          <a:effectLst/>
                        </a:rPr>
                        <a:t>Growth rates have begun to level off </a:t>
                      </a:r>
                      <a:endParaRPr lang="en-HK" sz="1800" dirty="0">
                        <a:effectLst/>
                      </a:endParaRPr>
                    </a:p>
                    <a:p>
                      <a:pPr marL="342900" lvl="0" indent="-342900">
                        <a:lnSpc>
                          <a:spcPct val="100000"/>
                        </a:lnSpc>
                        <a:buFont typeface="Symbol" panose="05050102010706020507" pitchFamily="18" charset="2"/>
                        <a:buChar char=""/>
                        <a:tabLst>
                          <a:tab pos="236220" algn="l"/>
                        </a:tabLst>
                      </a:pPr>
                      <a:r>
                        <a:rPr lang="en-US" sz="1800" dirty="0">
                          <a:effectLst/>
                        </a:rPr>
                        <a:t>A well-delineated business district has taken shape</a:t>
                      </a:r>
                      <a:endParaRPr lang="en-HK" sz="1800" dirty="0">
                        <a:effectLst/>
                      </a:endParaRPr>
                    </a:p>
                    <a:p>
                      <a:pPr marL="342900" lvl="0" indent="-342900">
                        <a:lnSpc>
                          <a:spcPct val="100000"/>
                        </a:lnSpc>
                        <a:buFont typeface="Symbol" panose="05050102010706020507" pitchFamily="18" charset="2"/>
                        <a:buChar char=""/>
                        <a:tabLst>
                          <a:tab pos="236220" algn="l"/>
                        </a:tabLst>
                      </a:pPr>
                      <a:r>
                        <a:rPr lang="en-US" sz="1800" dirty="0">
                          <a:effectLst/>
                        </a:rPr>
                        <a:t>Local efforts are made to extend the tourist season</a:t>
                      </a:r>
                      <a:endParaRPr lang="en-HK" sz="1800" dirty="0">
                        <a:effectLst/>
                        <a:latin typeface="Times New Roman" panose="02020603050405020304" pitchFamily="18" charset="0"/>
                        <a:ea typeface="SimSun" panose="02010600030101010101" pitchFamily="2" charset="-122"/>
                        <a:cs typeface="Univers Condensed" panose="020B0506020202050204" pitchFamily="34" charset="0"/>
                      </a:endParaRPr>
                    </a:p>
                  </a:txBody>
                  <a:tcPr marL="41583" marR="41583" marT="0" marB="0"/>
                </a:tc>
                <a:extLst>
                  <a:ext uri="{0D108BD9-81ED-4DB2-BD59-A6C34878D82A}">
                    <a16:rowId xmlns:a16="http://schemas.microsoft.com/office/drawing/2014/main" val="1033375778"/>
                  </a:ext>
                </a:extLst>
              </a:tr>
              <a:tr h="569884">
                <a:tc>
                  <a:txBody>
                    <a:bodyPr/>
                    <a:lstStyle/>
                    <a:p>
                      <a:pPr>
                        <a:lnSpc>
                          <a:spcPct val="100000"/>
                        </a:lnSpc>
                      </a:pPr>
                      <a:r>
                        <a:rPr lang="en-US" sz="1800" dirty="0">
                          <a:effectLst/>
                        </a:rPr>
                        <a:t>Stagnation</a:t>
                      </a:r>
                      <a:endParaRPr lang="en-HK" sz="1800" dirty="0">
                        <a:effectLst/>
                        <a:latin typeface="Times New Roman" panose="02020603050405020304" pitchFamily="18" charset="0"/>
                        <a:ea typeface="Times New Roman" panose="02020603050405020304" pitchFamily="18" charset="0"/>
                      </a:endParaRPr>
                    </a:p>
                  </a:txBody>
                  <a:tcPr marL="41583" marR="41583" marT="0" marB="0"/>
                </a:tc>
                <a:tc>
                  <a:txBody>
                    <a:bodyPr/>
                    <a:lstStyle/>
                    <a:p>
                      <a:pPr marL="342900" lvl="0" indent="-342900">
                        <a:lnSpc>
                          <a:spcPct val="100000"/>
                        </a:lnSpc>
                        <a:buFont typeface="Symbol" panose="05050102010706020507" pitchFamily="18" charset="2"/>
                        <a:buChar char=""/>
                        <a:tabLst>
                          <a:tab pos="236220" algn="l"/>
                        </a:tabLst>
                      </a:pPr>
                      <a:r>
                        <a:rPr lang="en-US" sz="1800" dirty="0">
                          <a:effectLst/>
                        </a:rPr>
                        <a:t>Peak numbers of tourists and capacity levels are reached </a:t>
                      </a:r>
                      <a:endParaRPr lang="en-HK" sz="1800" dirty="0">
                        <a:effectLst/>
                      </a:endParaRPr>
                    </a:p>
                    <a:p>
                      <a:pPr marL="342900" lvl="0" indent="-342900">
                        <a:lnSpc>
                          <a:spcPct val="100000"/>
                        </a:lnSpc>
                        <a:buFont typeface="Symbol" panose="05050102010706020507" pitchFamily="18" charset="2"/>
                        <a:buChar char=""/>
                        <a:tabLst>
                          <a:tab pos="236220" algn="l"/>
                        </a:tabLst>
                      </a:pPr>
                      <a:r>
                        <a:rPr lang="en-US" sz="1800" dirty="0">
                          <a:effectLst/>
                        </a:rPr>
                        <a:t>The destination is well-established, but is no longer in fashion</a:t>
                      </a:r>
                      <a:endParaRPr lang="en-HK" sz="1800" dirty="0">
                        <a:effectLst/>
                        <a:latin typeface="Times New Roman" panose="02020603050405020304" pitchFamily="18" charset="0"/>
                        <a:ea typeface="SimSun" panose="02010600030101010101" pitchFamily="2" charset="-122"/>
                        <a:cs typeface="Univers Condensed" panose="020B0506020202050204" pitchFamily="34" charset="0"/>
                      </a:endParaRPr>
                    </a:p>
                  </a:txBody>
                  <a:tcPr marL="41583" marR="41583" marT="0" marB="0"/>
                </a:tc>
                <a:extLst>
                  <a:ext uri="{0D108BD9-81ED-4DB2-BD59-A6C34878D82A}">
                    <a16:rowId xmlns:a16="http://schemas.microsoft.com/office/drawing/2014/main" val="1989131033"/>
                  </a:ext>
                </a:extLst>
              </a:tr>
              <a:tr h="404784">
                <a:tc>
                  <a:txBody>
                    <a:bodyPr/>
                    <a:lstStyle/>
                    <a:p>
                      <a:pPr>
                        <a:lnSpc>
                          <a:spcPct val="100000"/>
                        </a:lnSpc>
                      </a:pPr>
                      <a:r>
                        <a:rPr lang="en-US" sz="1800" dirty="0">
                          <a:effectLst/>
                        </a:rPr>
                        <a:t>Post-stagnation</a:t>
                      </a:r>
                      <a:endParaRPr lang="en-HK" sz="1800" dirty="0">
                        <a:effectLst/>
                        <a:latin typeface="Times New Roman" panose="02020603050405020304" pitchFamily="18" charset="0"/>
                        <a:ea typeface="Times New Roman" panose="02020603050405020304" pitchFamily="18" charset="0"/>
                      </a:endParaRPr>
                    </a:p>
                  </a:txBody>
                  <a:tcPr marL="41583" marR="41583" marT="0" marB="0"/>
                </a:tc>
                <a:tc>
                  <a:txBody>
                    <a:bodyPr/>
                    <a:lstStyle/>
                    <a:p>
                      <a:pPr marL="342900" lvl="0" indent="-342900">
                        <a:lnSpc>
                          <a:spcPct val="100000"/>
                        </a:lnSpc>
                        <a:buSzPts val="1200"/>
                        <a:buFont typeface="Symbol" panose="05050102010706020507" pitchFamily="18" charset="2"/>
                        <a:buChar char=""/>
                        <a:tabLst>
                          <a:tab pos="236220" algn="l"/>
                        </a:tabLst>
                      </a:pPr>
                      <a:r>
                        <a:rPr lang="en-US" sz="1800" dirty="0">
                          <a:effectLst/>
                        </a:rPr>
                        <a:t>Five possibilities from rejuvenation to stability to decline</a:t>
                      </a:r>
                      <a:endParaRPr lang="en-HK" sz="1800" dirty="0">
                        <a:effectLst/>
                        <a:latin typeface="Times New Roman" panose="02020603050405020304" pitchFamily="18" charset="0"/>
                        <a:ea typeface="SimSun" panose="02010600030101010101" pitchFamily="2" charset="-122"/>
                        <a:cs typeface="Univers Condensed" panose="020B0506020202050204" pitchFamily="34" charset="0"/>
                      </a:endParaRPr>
                    </a:p>
                  </a:txBody>
                  <a:tcPr marL="41583" marR="41583" marT="0" marB="0"/>
                </a:tc>
                <a:extLst>
                  <a:ext uri="{0D108BD9-81ED-4DB2-BD59-A6C34878D82A}">
                    <a16:rowId xmlns:a16="http://schemas.microsoft.com/office/drawing/2014/main" val="1778067826"/>
                  </a:ext>
                </a:extLst>
              </a:tr>
            </a:tbl>
          </a:graphicData>
        </a:graphic>
      </p:graphicFrame>
    </p:spTree>
    <p:extLst>
      <p:ext uri="{BB962C8B-B14F-4D97-AF65-F5344CB8AC3E}">
        <p14:creationId xmlns:p14="http://schemas.microsoft.com/office/powerpoint/2010/main" val="602205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FCD09-2BC3-48B1-9D9C-3DF05027412F}"/>
              </a:ext>
            </a:extLst>
          </p:cNvPr>
          <p:cNvSpPr>
            <a:spLocks noGrp="1"/>
          </p:cNvSpPr>
          <p:nvPr>
            <p:ph type="title"/>
          </p:nvPr>
        </p:nvSpPr>
        <p:spPr/>
        <p:txBody>
          <a:bodyPr/>
          <a:lstStyle/>
          <a:p>
            <a:r>
              <a:rPr lang="en-HK" dirty="0"/>
              <a:t>Carrying capacity</a:t>
            </a:r>
          </a:p>
        </p:txBody>
      </p:sp>
      <p:sp>
        <p:nvSpPr>
          <p:cNvPr id="3" name="Content Placeholder 2">
            <a:extLst>
              <a:ext uri="{FF2B5EF4-FFF2-40B4-BE49-F238E27FC236}">
                <a16:creationId xmlns:a16="http://schemas.microsoft.com/office/drawing/2014/main" id="{2AF737CF-1311-4DDF-9DC1-71B46D0271C0}"/>
              </a:ext>
            </a:extLst>
          </p:cNvPr>
          <p:cNvSpPr>
            <a:spLocks noGrp="1"/>
          </p:cNvSpPr>
          <p:nvPr>
            <p:ph idx="1"/>
          </p:nvPr>
        </p:nvSpPr>
        <p:spPr/>
        <p:txBody>
          <a:bodyPr>
            <a:normAutofit/>
          </a:bodyPr>
          <a:lstStyle/>
          <a:p>
            <a:r>
              <a:rPr lang="en-HK" dirty="0"/>
              <a:t>Once carrying capacity exceeded, the destination is at risk</a:t>
            </a:r>
          </a:p>
          <a:p>
            <a:r>
              <a:rPr lang="en-US" dirty="0"/>
              <a:t>The UN World Tourism Organization (2018:3) defines tourist carrying capacity as “the maximum number of people that may visit a tourist destination at the same time, without causing destruction of the physical, economic and sociocultural environment and an unacceptable decrease in the quality of visitors’ satisfaction.” </a:t>
            </a:r>
          </a:p>
          <a:p>
            <a:r>
              <a:rPr lang="en-US" dirty="0"/>
              <a:t>But</a:t>
            </a:r>
          </a:p>
          <a:p>
            <a:pPr lvl="1"/>
            <a:r>
              <a:rPr lang="en-US" dirty="0"/>
              <a:t>Carrying capacity is subjective and malleable</a:t>
            </a:r>
          </a:p>
          <a:p>
            <a:pPr lvl="1"/>
            <a:r>
              <a:rPr lang="en-US" dirty="0"/>
              <a:t>Can be extended through site hardening</a:t>
            </a:r>
          </a:p>
          <a:p>
            <a:pPr lvl="1"/>
            <a:endParaRPr lang="en-US" dirty="0"/>
          </a:p>
        </p:txBody>
      </p:sp>
      <p:sp>
        <p:nvSpPr>
          <p:cNvPr id="4" name="Footer Placeholder 3">
            <a:extLst>
              <a:ext uri="{FF2B5EF4-FFF2-40B4-BE49-F238E27FC236}">
                <a16:creationId xmlns:a16="http://schemas.microsoft.com/office/drawing/2014/main" id="{69F455DD-E443-4848-9D9D-5C80D84F8273}"/>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476090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04159-F563-46B7-8DA5-FC29A23AC695}"/>
              </a:ext>
            </a:extLst>
          </p:cNvPr>
          <p:cNvSpPr>
            <a:spLocks noGrp="1"/>
          </p:cNvSpPr>
          <p:nvPr>
            <p:ph type="title"/>
          </p:nvPr>
        </p:nvSpPr>
        <p:spPr/>
        <p:txBody>
          <a:bodyPr/>
          <a:lstStyle/>
          <a:p>
            <a:r>
              <a:rPr lang="en-US" dirty="0"/>
              <a:t>The unrecognized subtlety in Butler</a:t>
            </a:r>
            <a:endParaRPr lang="en-HK" dirty="0"/>
          </a:p>
        </p:txBody>
      </p:sp>
      <p:sp>
        <p:nvSpPr>
          <p:cNvPr id="6" name="Content Placeholder 5">
            <a:extLst>
              <a:ext uri="{FF2B5EF4-FFF2-40B4-BE49-F238E27FC236}">
                <a16:creationId xmlns:a16="http://schemas.microsoft.com/office/drawing/2014/main" id="{92AFDC51-7A67-4BCA-B44C-9BBB512FE52D}"/>
              </a:ext>
            </a:extLst>
          </p:cNvPr>
          <p:cNvSpPr>
            <a:spLocks noGrp="1"/>
          </p:cNvSpPr>
          <p:nvPr>
            <p:ph sz="half" idx="2"/>
          </p:nvPr>
        </p:nvSpPr>
        <p:spPr/>
        <p:txBody>
          <a:bodyPr/>
          <a:lstStyle/>
          <a:p>
            <a:r>
              <a:rPr lang="en-HK" dirty="0"/>
              <a:t>Assume it reflects the whole lifecycle</a:t>
            </a:r>
          </a:p>
          <a:p>
            <a:r>
              <a:rPr lang="en-HK" dirty="0"/>
              <a:t>But, the model is open-ended on both the </a:t>
            </a:r>
            <a:r>
              <a:rPr lang="en-US" dirty="0"/>
              <a:t>x and y axis</a:t>
            </a:r>
          </a:p>
          <a:p>
            <a:r>
              <a:rPr lang="en-US" dirty="0"/>
              <a:t>Represents individual phases that can be aggregated to reflect the total destination evolution</a:t>
            </a:r>
          </a:p>
          <a:p>
            <a:endParaRPr lang="en-US" dirty="0"/>
          </a:p>
          <a:p>
            <a:endParaRPr lang="en-HK" dirty="0"/>
          </a:p>
        </p:txBody>
      </p:sp>
      <p:sp>
        <p:nvSpPr>
          <p:cNvPr id="4" name="Footer Placeholder 3">
            <a:extLst>
              <a:ext uri="{FF2B5EF4-FFF2-40B4-BE49-F238E27FC236}">
                <a16:creationId xmlns:a16="http://schemas.microsoft.com/office/drawing/2014/main" id="{0E637D33-D975-46F5-9F27-D2289F67AD8B}"/>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pic>
        <p:nvPicPr>
          <p:cNvPr id="10" name="Content Placeholder 9">
            <a:extLst>
              <a:ext uri="{FF2B5EF4-FFF2-40B4-BE49-F238E27FC236}">
                <a16:creationId xmlns:a16="http://schemas.microsoft.com/office/drawing/2014/main" id="{102822A3-0624-4D00-95C9-03149EE41EE5}"/>
              </a:ext>
            </a:extLst>
          </p:cNvPr>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838200" y="1971815"/>
            <a:ext cx="5181600" cy="4058958"/>
          </a:xfrm>
          <a:prstGeom prst="rect">
            <a:avLst/>
          </a:prstGeom>
        </p:spPr>
      </p:pic>
    </p:spTree>
    <p:extLst>
      <p:ext uri="{BB962C8B-B14F-4D97-AF65-F5344CB8AC3E}">
        <p14:creationId xmlns:p14="http://schemas.microsoft.com/office/powerpoint/2010/main" val="1259088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1729</Words>
  <Application>Microsoft Office PowerPoint</Application>
  <PresentationFormat>Widescreen</PresentationFormat>
  <Paragraphs>206</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Symbol</vt:lpstr>
      <vt:lpstr>Times New Roman</vt:lpstr>
      <vt:lpstr>Office Theme</vt:lpstr>
      <vt:lpstr>PowerPoint Presentation</vt:lpstr>
      <vt:lpstr>Learning Objectives</vt:lpstr>
      <vt:lpstr>Biological origins of lifecycle models</vt:lpstr>
      <vt:lpstr>Butler’s (1980) model</vt:lpstr>
      <vt:lpstr>Core assumptions</vt:lpstr>
      <vt:lpstr>PowerPoint Presentation</vt:lpstr>
      <vt:lpstr>PowerPoint Presentation</vt:lpstr>
      <vt:lpstr>Carrying capacity</vt:lpstr>
      <vt:lpstr>The unrecognized subtlety in Butler</vt:lpstr>
      <vt:lpstr>Plog’s (1974/1976) model</vt:lpstr>
      <vt:lpstr>Core concepts</vt:lpstr>
      <vt:lpstr>It is a traditional lifecycle model</vt:lpstr>
      <vt:lpstr>PowerPoint Presentation</vt:lpstr>
      <vt:lpstr>PowerPoint Presentation</vt:lpstr>
      <vt:lpstr>Take Plog’s psychographic test and see what your travel personality is</vt:lpstr>
      <vt:lpstr>Does Plog work in practice?</vt:lpstr>
      <vt:lpstr>2 further questions</vt:lpstr>
      <vt:lpstr>The complementarity of Butler and Plog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Sally North</cp:lastModifiedBy>
  <cp:revision>2</cp:revision>
  <dcterms:created xsi:type="dcterms:W3CDTF">2021-09-07T15:48:51Z</dcterms:created>
  <dcterms:modified xsi:type="dcterms:W3CDTF">2021-09-07T15:49:23Z</dcterms:modified>
</cp:coreProperties>
</file>